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62" r:id="rId9"/>
    <p:sldId id="263" r:id="rId10"/>
    <p:sldId id="265" r:id="rId11"/>
    <p:sldId id="266" r:id="rId12"/>
    <p:sldId id="264" r:id="rId13"/>
    <p:sldId id="283" r:id="rId14"/>
    <p:sldId id="281" r:id="rId15"/>
    <p:sldId id="280" r:id="rId16"/>
    <p:sldId id="279" r:id="rId17"/>
    <p:sldId id="278" r:id="rId18"/>
    <p:sldId id="284" r:id="rId19"/>
    <p:sldId id="268" r:id="rId20"/>
    <p:sldId id="282" r:id="rId21"/>
    <p:sldId id="285" r:id="rId22"/>
    <p:sldId id="273" r:id="rId23"/>
    <p:sldId id="274" r:id="rId24"/>
    <p:sldId id="275" r:id="rId25"/>
    <p:sldId id="276" r:id="rId26"/>
  </p:sldIdLst>
  <p:sldSz cx="12192000" cy="6858000"/>
  <p:notesSz cx="6858000" cy="12192000"/>
  <p:embeddedFontLst>
    <p:embeddedFont>
      <p:font typeface="MiSans" panose="02010600030101010101" charset="-122"/>
      <p:regular r:id="rId28"/>
    </p:embeddedFont>
    <p:embeddedFont>
      <p:font typeface="Noto Sans SC" panose="020B0200000000000000" pitchFamily="34" charset="-122"/>
      <p:regular r:id="rId29"/>
      <p:bold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华文楷体" panose="02010600040101010101" pitchFamily="2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1" d="100"/>
          <a:sy n="131" d="100"/>
        </p:scale>
        <p:origin x="101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098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919E-BB25-C9EC-E219-833F4B25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651212-800F-0903-790E-E7B369416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44BEA-7930-1C1F-0960-CD0DEB895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0FB2E-4D99-3B3C-7AE3-9B32982D73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60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0F408-9E54-F416-E9A9-93828E5A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0FD15-A776-CBEB-7E4D-8FBC64F2A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A0CD72-E6B3-136B-1296-22FEB6122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63A4A-2233-1658-D8D0-E41CF69D7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5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CE425-35A8-5691-B0D7-C5898BB9D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6430A-8505-CBEB-4D41-E4B0376F9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D02E4-6511-AA78-B645-6919B4EF2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4B9CA-FBD9-3F30-0DE6-502ED3F7B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44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8B83-3A8F-DA16-CA84-3B3A31032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E7020-398A-FB51-FBD0-AE7788EF9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870D3-5BDC-00CB-8B7B-25876F27F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AB295-5BB5-AE65-AEC9-C0373D11C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6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75B66-93F0-A5AF-6A8D-25912F252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B4DCD-63BA-76A0-78BD-B49B9EB16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7995C-CA28-B968-B18F-2A0A548C1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7C5A7-5731-E874-0523-8CF8586771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9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F99F-A684-4CD1-A367-958DC7235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C798C-5672-78EA-10F3-4AB7670E8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2969C-8073-C7ED-9663-9269A1186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5A7BF-70ED-878B-F5FA-73FAACA9B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02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55F9D-7515-91BE-7A2B-0E993FCF9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40424-9BAD-2FC4-755B-AAA0077FB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32B23-E587-8BA2-CFA8-67F0F530E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9D9E-2DAB-4378-D541-75EC423B55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75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2E96E-C9FA-8250-9C36-21ED3E8B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C89E5-9C75-EBB7-66C1-404C7F382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EAC55-C8DC-1C74-4CF7-77DE7C774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1A292-B232-85B4-6231-F7EECBE522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65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C9480-2A5D-98B1-5AF2-6578F04E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9B4B6E-B595-97AA-8E8C-E4C31CA08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5BF6AC-2C31-BCFD-444A-85473EE54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C123-C5C8-1AAA-DB7C-669D5ABEB2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7:33-d3l4ln8s8jdo4os5ens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57465" y="3551555"/>
            <a:ext cx="4408805" cy="330644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1-20:17:33-d3l4ln8s8jdo4os5en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532" y="5358130"/>
            <a:ext cx="4089401" cy="6483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06072" y="1280725"/>
            <a:ext cx="10028978" cy="3306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altLang="zh-CN" sz="6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MiSans" pitchFamily="34" charset="-120"/>
              </a:rPr>
              <a:t>PP</a:t>
            </a:r>
            <a:r>
              <a:rPr lang="zh-CN" altLang="zh-CN" sz="60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MiSans" pitchFamily="34" charset="-120"/>
              </a:rPr>
              <a:t>棉对自制净水器水质净化效果的影响及强化学习算法的辅助应用</a:t>
            </a:r>
          </a:p>
          <a:p>
            <a:pPr marL="0" indent="0" algn="l">
              <a:lnSpc>
                <a:spcPct val="110000"/>
              </a:lnSpc>
              <a:buNone/>
            </a:pP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5096510" y="871220"/>
            <a:ext cx="1324610" cy="462280"/>
          </a:xfrm>
          <a:custGeom>
            <a:avLst/>
            <a:gdLst/>
            <a:ahLst/>
            <a:cxnLst/>
            <a:rect l="l" t="t" r="r" b="b"/>
            <a:pathLst>
              <a:path w="1324610" h="462280">
                <a:moveTo>
                  <a:pt x="58972" y="16482"/>
                </a:moveTo>
                <a:cubicBezTo>
                  <a:pt x="58972" y="25620"/>
                  <a:pt x="45517" y="33028"/>
                  <a:pt x="28920" y="33028"/>
                </a:cubicBezTo>
                <a:cubicBezTo>
                  <a:pt x="12323" y="33028"/>
                  <a:pt x="-1132" y="25620"/>
                  <a:pt x="-1132" y="16482"/>
                </a:cubicBezTo>
                <a:cubicBezTo>
                  <a:pt x="-1132" y="7343"/>
                  <a:pt x="12323" y="-65"/>
                  <a:pt x="28920" y="-65"/>
                </a:cubicBezTo>
                <a:cubicBezTo>
                  <a:pt x="45510" y="-69"/>
                  <a:pt x="58963" y="7333"/>
                  <a:pt x="58972" y="16466"/>
                </a:cubicBezTo>
                <a:cubicBezTo>
                  <a:pt x="58972" y="16471"/>
                  <a:pt x="58972" y="16477"/>
                  <a:pt x="58972" y="16482"/>
                </a:cubicBezTo>
                <a:close/>
                <a:moveTo>
                  <a:pt x="312113" y="16482"/>
                </a:moveTo>
                <a:cubicBezTo>
                  <a:pt x="312113" y="25620"/>
                  <a:pt x="298659" y="33028"/>
                  <a:pt x="282062" y="33028"/>
                </a:cubicBezTo>
                <a:cubicBezTo>
                  <a:pt x="265466" y="33028"/>
                  <a:pt x="252010" y="25620"/>
                  <a:pt x="252010" y="16482"/>
                </a:cubicBezTo>
                <a:cubicBezTo>
                  <a:pt x="252010" y="7343"/>
                  <a:pt x="265466" y="-65"/>
                  <a:pt x="282062" y="-65"/>
                </a:cubicBezTo>
                <a:cubicBezTo>
                  <a:pt x="298650" y="-54"/>
                  <a:pt x="312095" y="7348"/>
                  <a:pt x="312113" y="16482"/>
                </a:cubicBezTo>
                <a:close/>
                <a:moveTo>
                  <a:pt x="565186" y="16482"/>
                </a:moveTo>
                <a:cubicBezTo>
                  <a:pt x="565186" y="25620"/>
                  <a:pt x="551730" y="33028"/>
                  <a:pt x="535134" y="33028"/>
                </a:cubicBezTo>
                <a:cubicBezTo>
                  <a:pt x="518537" y="33028"/>
                  <a:pt x="505082" y="25620"/>
                  <a:pt x="505082" y="16482"/>
                </a:cubicBezTo>
                <a:cubicBezTo>
                  <a:pt x="505082" y="7343"/>
                  <a:pt x="518537" y="-65"/>
                  <a:pt x="535134" y="-65"/>
                </a:cubicBezTo>
                <a:cubicBezTo>
                  <a:pt x="551723" y="-69"/>
                  <a:pt x="565176" y="7333"/>
                  <a:pt x="565186" y="16466"/>
                </a:cubicBezTo>
                <a:cubicBezTo>
                  <a:pt x="565186" y="16471"/>
                  <a:pt x="565186" y="16477"/>
                  <a:pt x="565186" y="16482"/>
                </a:cubicBezTo>
                <a:close/>
                <a:moveTo>
                  <a:pt x="818327" y="16482"/>
                </a:moveTo>
                <a:cubicBezTo>
                  <a:pt x="818327" y="25620"/>
                  <a:pt x="804873" y="33028"/>
                  <a:pt x="788276" y="33028"/>
                </a:cubicBezTo>
                <a:cubicBezTo>
                  <a:pt x="771678" y="33028"/>
                  <a:pt x="758224" y="25620"/>
                  <a:pt x="758224" y="16482"/>
                </a:cubicBezTo>
                <a:cubicBezTo>
                  <a:pt x="758224" y="7343"/>
                  <a:pt x="771678" y="-65"/>
                  <a:pt x="788276" y="-65"/>
                </a:cubicBezTo>
                <a:cubicBezTo>
                  <a:pt x="804866" y="-69"/>
                  <a:pt x="818318" y="7333"/>
                  <a:pt x="818327" y="16466"/>
                </a:cubicBezTo>
                <a:cubicBezTo>
                  <a:pt x="818327" y="16471"/>
                  <a:pt x="818327" y="16477"/>
                  <a:pt x="818327" y="16482"/>
                </a:cubicBezTo>
                <a:close/>
                <a:moveTo>
                  <a:pt x="1071469" y="16482"/>
                </a:moveTo>
                <a:cubicBezTo>
                  <a:pt x="1071469" y="25620"/>
                  <a:pt x="1058015" y="33028"/>
                  <a:pt x="1041418" y="33028"/>
                </a:cubicBezTo>
                <a:cubicBezTo>
                  <a:pt x="1024821" y="33028"/>
                  <a:pt x="1011366" y="25620"/>
                  <a:pt x="1011366" y="16482"/>
                </a:cubicBezTo>
                <a:cubicBezTo>
                  <a:pt x="1011366" y="7343"/>
                  <a:pt x="1024821" y="-65"/>
                  <a:pt x="1041418" y="-65"/>
                </a:cubicBezTo>
                <a:cubicBezTo>
                  <a:pt x="1058008" y="-69"/>
                  <a:pt x="1071461" y="7333"/>
                  <a:pt x="1071469" y="16466"/>
                </a:cubicBezTo>
                <a:cubicBezTo>
                  <a:pt x="1071469" y="16471"/>
                  <a:pt x="1071469" y="16477"/>
                  <a:pt x="1071469" y="16482"/>
                </a:cubicBezTo>
                <a:close/>
                <a:moveTo>
                  <a:pt x="1324610" y="16482"/>
                </a:moveTo>
                <a:cubicBezTo>
                  <a:pt x="1324610" y="25620"/>
                  <a:pt x="1311155" y="33028"/>
                  <a:pt x="1294558" y="33028"/>
                </a:cubicBezTo>
                <a:cubicBezTo>
                  <a:pt x="1277961" y="33028"/>
                  <a:pt x="1264506" y="25620"/>
                  <a:pt x="1264506" y="16482"/>
                </a:cubicBezTo>
                <a:cubicBezTo>
                  <a:pt x="1264506" y="7343"/>
                  <a:pt x="1277961" y="-65"/>
                  <a:pt x="1294558" y="-65"/>
                </a:cubicBezTo>
                <a:cubicBezTo>
                  <a:pt x="1311146" y="-54"/>
                  <a:pt x="1324591" y="7348"/>
                  <a:pt x="1324610" y="16482"/>
                </a:cubicBezTo>
                <a:close/>
                <a:moveTo>
                  <a:pt x="58972" y="123795"/>
                </a:moveTo>
                <a:cubicBezTo>
                  <a:pt x="58972" y="132933"/>
                  <a:pt x="45517" y="140341"/>
                  <a:pt x="28920" y="140341"/>
                </a:cubicBezTo>
                <a:cubicBezTo>
                  <a:pt x="12323" y="140341"/>
                  <a:pt x="-1132" y="132933"/>
                  <a:pt x="-1132" y="123795"/>
                </a:cubicBezTo>
                <a:cubicBezTo>
                  <a:pt x="-1132" y="114656"/>
                  <a:pt x="12323" y="107248"/>
                  <a:pt x="28920" y="107248"/>
                </a:cubicBezTo>
                <a:cubicBezTo>
                  <a:pt x="45510" y="107244"/>
                  <a:pt x="58963" y="114646"/>
                  <a:pt x="58972" y="123779"/>
                </a:cubicBezTo>
                <a:cubicBezTo>
                  <a:pt x="58972" y="123784"/>
                  <a:pt x="58972" y="123790"/>
                  <a:pt x="58972" y="123795"/>
                </a:cubicBezTo>
                <a:close/>
                <a:moveTo>
                  <a:pt x="312113" y="123795"/>
                </a:moveTo>
                <a:cubicBezTo>
                  <a:pt x="312113" y="132933"/>
                  <a:pt x="298659" y="140341"/>
                  <a:pt x="282062" y="140341"/>
                </a:cubicBezTo>
                <a:cubicBezTo>
                  <a:pt x="265466" y="140341"/>
                  <a:pt x="252010" y="132933"/>
                  <a:pt x="252010" y="123795"/>
                </a:cubicBezTo>
                <a:cubicBezTo>
                  <a:pt x="252010" y="114656"/>
                  <a:pt x="265466" y="107248"/>
                  <a:pt x="282062" y="107248"/>
                </a:cubicBezTo>
                <a:cubicBezTo>
                  <a:pt x="298650" y="107259"/>
                  <a:pt x="312095" y="114661"/>
                  <a:pt x="312113" y="123795"/>
                </a:cubicBezTo>
                <a:close/>
                <a:moveTo>
                  <a:pt x="565186" y="123795"/>
                </a:moveTo>
                <a:cubicBezTo>
                  <a:pt x="565186" y="132933"/>
                  <a:pt x="551730" y="140341"/>
                  <a:pt x="535134" y="140341"/>
                </a:cubicBezTo>
                <a:cubicBezTo>
                  <a:pt x="518537" y="140341"/>
                  <a:pt x="505082" y="132933"/>
                  <a:pt x="505082" y="123795"/>
                </a:cubicBezTo>
                <a:cubicBezTo>
                  <a:pt x="505082" y="114656"/>
                  <a:pt x="518537" y="107248"/>
                  <a:pt x="535134" y="107248"/>
                </a:cubicBezTo>
                <a:cubicBezTo>
                  <a:pt x="551723" y="107244"/>
                  <a:pt x="565176" y="114646"/>
                  <a:pt x="565186" y="123779"/>
                </a:cubicBezTo>
                <a:cubicBezTo>
                  <a:pt x="565186" y="123784"/>
                  <a:pt x="565186" y="123790"/>
                  <a:pt x="565186" y="123795"/>
                </a:cubicBezTo>
                <a:close/>
                <a:moveTo>
                  <a:pt x="818327" y="123795"/>
                </a:moveTo>
                <a:cubicBezTo>
                  <a:pt x="818327" y="132933"/>
                  <a:pt x="804873" y="140341"/>
                  <a:pt x="788276" y="140341"/>
                </a:cubicBezTo>
                <a:cubicBezTo>
                  <a:pt x="771678" y="140341"/>
                  <a:pt x="758224" y="132933"/>
                  <a:pt x="758224" y="123795"/>
                </a:cubicBezTo>
                <a:cubicBezTo>
                  <a:pt x="758224" y="114656"/>
                  <a:pt x="771678" y="107248"/>
                  <a:pt x="788276" y="107248"/>
                </a:cubicBezTo>
                <a:cubicBezTo>
                  <a:pt x="804866" y="107244"/>
                  <a:pt x="818318" y="114646"/>
                  <a:pt x="818327" y="123779"/>
                </a:cubicBezTo>
                <a:cubicBezTo>
                  <a:pt x="818327" y="123784"/>
                  <a:pt x="818327" y="123790"/>
                  <a:pt x="818327" y="123795"/>
                </a:cubicBezTo>
                <a:close/>
                <a:moveTo>
                  <a:pt x="1071469" y="123795"/>
                </a:moveTo>
                <a:cubicBezTo>
                  <a:pt x="1071469" y="132933"/>
                  <a:pt x="1058015" y="140341"/>
                  <a:pt x="1041418" y="140341"/>
                </a:cubicBezTo>
                <a:cubicBezTo>
                  <a:pt x="1024821" y="140341"/>
                  <a:pt x="1011366" y="132933"/>
                  <a:pt x="1011366" y="123795"/>
                </a:cubicBezTo>
                <a:cubicBezTo>
                  <a:pt x="1011366" y="114656"/>
                  <a:pt x="1024821" y="107248"/>
                  <a:pt x="1041418" y="107248"/>
                </a:cubicBezTo>
                <a:cubicBezTo>
                  <a:pt x="1058008" y="107244"/>
                  <a:pt x="1071461" y="114646"/>
                  <a:pt x="1071469" y="123779"/>
                </a:cubicBezTo>
                <a:cubicBezTo>
                  <a:pt x="1071469" y="123784"/>
                  <a:pt x="1071469" y="123790"/>
                  <a:pt x="1071469" y="123795"/>
                </a:cubicBezTo>
                <a:close/>
                <a:moveTo>
                  <a:pt x="1324610" y="123795"/>
                </a:moveTo>
                <a:cubicBezTo>
                  <a:pt x="1324610" y="132933"/>
                  <a:pt x="1311155" y="140341"/>
                  <a:pt x="1294558" y="140341"/>
                </a:cubicBezTo>
                <a:cubicBezTo>
                  <a:pt x="1277961" y="140341"/>
                  <a:pt x="1264506" y="132933"/>
                  <a:pt x="1264506" y="123795"/>
                </a:cubicBezTo>
                <a:cubicBezTo>
                  <a:pt x="1264506" y="114656"/>
                  <a:pt x="1277961" y="107248"/>
                  <a:pt x="1294558" y="107248"/>
                </a:cubicBezTo>
                <a:cubicBezTo>
                  <a:pt x="1311146" y="107259"/>
                  <a:pt x="1324591" y="114661"/>
                  <a:pt x="1324610" y="123795"/>
                </a:cubicBezTo>
                <a:close/>
                <a:moveTo>
                  <a:pt x="58972" y="231108"/>
                </a:moveTo>
                <a:cubicBezTo>
                  <a:pt x="58972" y="240246"/>
                  <a:pt x="45517" y="247654"/>
                  <a:pt x="28920" y="247654"/>
                </a:cubicBezTo>
                <a:cubicBezTo>
                  <a:pt x="12323" y="247654"/>
                  <a:pt x="-1132" y="240246"/>
                  <a:pt x="-1132" y="231108"/>
                </a:cubicBezTo>
                <a:cubicBezTo>
                  <a:pt x="-1132" y="221969"/>
                  <a:pt x="12323" y="214561"/>
                  <a:pt x="28920" y="214561"/>
                </a:cubicBezTo>
                <a:cubicBezTo>
                  <a:pt x="45510" y="214557"/>
                  <a:pt x="58963" y="221958"/>
                  <a:pt x="58972" y="231092"/>
                </a:cubicBezTo>
                <a:cubicBezTo>
                  <a:pt x="58972" y="231097"/>
                  <a:pt x="58972" y="231103"/>
                  <a:pt x="58972" y="231108"/>
                </a:cubicBezTo>
                <a:close/>
                <a:moveTo>
                  <a:pt x="312113" y="231108"/>
                </a:moveTo>
                <a:cubicBezTo>
                  <a:pt x="312113" y="240246"/>
                  <a:pt x="298659" y="247654"/>
                  <a:pt x="282062" y="247654"/>
                </a:cubicBezTo>
                <a:cubicBezTo>
                  <a:pt x="265466" y="247654"/>
                  <a:pt x="252010" y="240246"/>
                  <a:pt x="252010" y="231108"/>
                </a:cubicBezTo>
                <a:cubicBezTo>
                  <a:pt x="252010" y="221969"/>
                  <a:pt x="265466" y="214561"/>
                  <a:pt x="282062" y="214561"/>
                </a:cubicBezTo>
                <a:cubicBezTo>
                  <a:pt x="298650" y="214572"/>
                  <a:pt x="312095" y="221974"/>
                  <a:pt x="312113" y="231108"/>
                </a:cubicBezTo>
                <a:close/>
                <a:moveTo>
                  <a:pt x="565186" y="231108"/>
                </a:moveTo>
                <a:cubicBezTo>
                  <a:pt x="565186" y="240246"/>
                  <a:pt x="551730" y="247654"/>
                  <a:pt x="535134" y="247654"/>
                </a:cubicBezTo>
                <a:cubicBezTo>
                  <a:pt x="518537" y="247654"/>
                  <a:pt x="505082" y="240246"/>
                  <a:pt x="505082" y="231108"/>
                </a:cubicBezTo>
                <a:cubicBezTo>
                  <a:pt x="505082" y="221969"/>
                  <a:pt x="518537" y="214561"/>
                  <a:pt x="535134" y="214561"/>
                </a:cubicBezTo>
                <a:cubicBezTo>
                  <a:pt x="551723" y="214557"/>
                  <a:pt x="565176" y="221958"/>
                  <a:pt x="565186" y="231092"/>
                </a:cubicBezTo>
                <a:cubicBezTo>
                  <a:pt x="565186" y="231097"/>
                  <a:pt x="565186" y="231103"/>
                  <a:pt x="565186" y="231108"/>
                </a:cubicBezTo>
                <a:close/>
                <a:moveTo>
                  <a:pt x="818327" y="231108"/>
                </a:moveTo>
                <a:cubicBezTo>
                  <a:pt x="818327" y="240246"/>
                  <a:pt x="804873" y="247654"/>
                  <a:pt x="788276" y="247654"/>
                </a:cubicBezTo>
                <a:cubicBezTo>
                  <a:pt x="771678" y="247654"/>
                  <a:pt x="758224" y="240246"/>
                  <a:pt x="758224" y="231108"/>
                </a:cubicBezTo>
                <a:cubicBezTo>
                  <a:pt x="758224" y="221969"/>
                  <a:pt x="771678" y="214561"/>
                  <a:pt x="788276" y="214561"/>
                </a:cubicBezTo>
                <a:cubicBezTo>
                  <a:pt x="804866" y="214557"/>
                  <a:pt x="818318" y="221958"/>
                  <a:pt x="818327" y="231092"/>
                </a:cubicBezTo>
                <a:cubicBezTo>
                  <a:pt x="818327" y="231097"/>
                  <a:pt x="818327" y="231103"/>
                  <a:pt x="818327" y="231108"/>
                </a:cubicBezTo>
                <a:close/>
                <a:moveTo>
                  <a:pt x="1071469" y="231108"/>
                </a:moveTo>
                <a:cubicBezTo>
                  <a:pt x="1071469" y="240246"/>
                  <a:pt x="1058015" y="247654"/>
                  <a:pt x="1041418" y="247654"/>
                </a:cubicBezTo>
                <a:cubicBezTo>
                  <a:pt x="1024821" y="247654"/>
                  <a:pt x="1011366" y="240246"/>
                  <a:pt x="1011366" y="231108"/>
                </a:cubicBezTo>
                <a:cubicBezTo>
                  <a:pt x="1011366" y="221969"/>
                  <a:pt x="1024821" y="214561"/>
                  <a:pt x="1041418" y="214561"/>
                </a:cubicBezTo>
                <a:cubicBezTo>
                  <a:pt x="1058008" y="214557"/>
                  <a:pt x="1071461" y="221958"/>
                  <a:pt x="1071469" y="231092"/>
                </a:cubicBezTo>
                <a:cubicBezTo>
                  <a:pt x="1071469" y="231097"/>
                  <a:pt x="1071469" y="231103"/>
                  <a:pt x="1071469" y="231108"/>
                </a:cubicBezTo>
                <a:close/>
                <a:moveTo>
                  <a:pt x="1324610" y="231108"/>
                </a:moveTo>
                <a:cubicBezTo>
                  <a:pt x="1324610" y="240246"/>
                  <a:pt x="1311155" y="247654"/>
                  <a:pt x="1294558" y="247654"/>
                </a:cubicBezTo>
                <a:cubicBezTo>
                  <a:pt x="1277961" y="247654"/>
                  <a:pt x="1264506" y="240246"/>
                  <a:pt x="1264506" y="231108"/>
                </a:cubicBezTo>
                <a:cubicBezTo>
                  <a:pt x="1264506" y="221969"/>
                  <a:pt x="1277961" y="214561"/>
                  <a:pt x="1294558" y="214561"/>
                </a:cubicBezTo>
                <a:cubicBezTo>
                  <a:pt x="1311146" y="214572"/>
                  <a:pt x="1324591" y="221974"/>
                  <a:pt x="1324610" y="231108"/>
                </a:cubicBezTo>
                <a:close/>
                <a:moveTo>
                  <a:pt x="58972" y="338421"/>
                </a:moveTo>
                <a:cubicBezTo>
                  <a:pt x="58972" y="347559"/>
                  <a:pt x="45517" y="354967"/>
                  <a:pt x="28920" y="354967"/>
                </a:cubicBezTo>
                <a:cubicBezTo>
                  <a:pt x="12323" y="354967"/>
                  <a:pt x="-1132" y="347559"/>
                  <a:pt x="-1132" y="338421"/>
                </a:cubicBezTo>
                <a:cubicBezTo>
                  <a:pt x="-1132" y="329282"/>
                  <a:pt x="12323" y="321875"/>
                  <a:pt x="28920" y="321875"/>
                </a:cubicBezTo>
                <a:cubicBezTo>
                  <a:pt x="45510" y="321870"/>
                  <a:pt x="58963" y="329271"/>
                  <a:pt x="58972" y="338405"/>
                </a:cubicBezTo>
                <a:cubicBezTo>
                  <a:pt x="58972" y="338411"/>
                  <a:pt x="58972" y="338416"/>
                  <a:pt x="58972" y="338421"/>
                </a:cubicBezTo>
                <a:close/>
                <a:moveTo>
                  <a:pt x="312113" y="338421"/>
                </a:moveTo>
                <a:cubicBezTo>
                  <a:pt x="312113" y="347559"/>
                  <a:pt x="298659" y="354967"/>
                  <a:pt x="282062" y="354967"/>
                </a:cubicBezTo>
                <a:cubicBezTo>
                  <a:pt x="265466" y="354967"/>
                  <a:pt x="252010" y="347559"/>
                  <a:pt x="252010" y="338421"/>
                </a:cubicBezTo>
                <a:cubicBezTo>
                  <a:pt x="252010" y="329282"/>
                  <a:pt x="265466" y="321875"/>
                  <a:pt x="282062" y="321875"/>
                </a:cubicBezTo>
                <a:cubicBezTo>
                  <a:pt x="298650" y="321885"/>
                  <a:pt x="312095" y="329287"/>
                  <a:pt x="312113" y="338421"/>
                </a:cubicBezTo>
                <a:close/>
                <a:moveTo>
                  <a:pt x="565186" y="338421"/>
                </a:moveTo>
                <a:cubicBezTo>
                  <a:pt x="565186" y="347559"/>
                  <a:pt x="551730" y="354967"/>
                  <a:pt x="535134" y="354967"/>
                </a:cubicBezTo>
                <a:cubicBezTo>
                  <a:pt x="518537" y="354967"/>
                  <a:pt x="505082" y="347559"/>
                  <a:pt x="505082" y="338421"/>
                </a:cubicBezTo>
                <a:cubicBezTo>
                  <a:pt x="505082" y="329282"/>
                  <a:pt x="518537" y="321875"/>
                  <a:pt x="535134" y="321875"/>
                </a:cubicBezTo>
                <a:cubicBezTo>
                  <a:pt x="551723" y="321870"/>
                  <a:pt x="565176" y="329271"/>
                  <a:pt x="565186" y="338405"/>
                </a:cubicBezTo>
                <a:cubicBezTo>
                  <a:pt x="565186" y="338411"/>
                  <a:pt x="565186" y="338416"/>
                  <a:pt x="565186" y="338421"/>
                </a:cubicBezTo>
                <a:close/>
                <a:moveTo>
                  <a:pt x="818327" y="338421"/>
                </a:moveTo>
                <a:cubicBezTo>
                  <a:pt x="818327" y="347559"/>
                  <a:pt x="804873" y="354967"/>
                  <a:pt x="788276" y="354967"/>
                </a:cubicBezTo>
                <a:cubicBezTo>
                  <a:pt x="771678" y="354967"/>
                  <a:pt x="758224" y="347559"/>
                  <a:pt x="758224" y="338421"/>
                </a:cubicBezTo>
                <a:cubicBezTo>
                  <a:pt x="758224" y="329282"/>
                  <a:pt x="771678" y="321875"/>
                  <a:pt x="788276" y="321875"/>
                </a:cubicBezTo>
                <a:cubicBezTo>
                  <a:pt x="804866" y="321870"/>
                  <a:pt x="818318" y="329271"/>
                  <a:pt x="818327" y="338405"/>
                </a:cubicBezTo>
                <a:cubicBezTo>
                  <a:pt x="818327" y="338411"/>
                  <a:pt x="818327" y="338416"/>
                  <a:pt x="818327" y="338421"/>
                </a:cubicBezTo>
                <a:close/>
                <a:moveTo>
                  <a:pt x="1071469" y="338421"/>
                </a:moveTo>
                <a:cubicBezTo>
                  <a:pt x="1071469" y="347559"/>
                  <a:pt x="1058015" y="354967"/>
                  <a:pt x="1041418" y="354967"/>
                </a:cubicBezTo>
                <a:cubicBezTo>
                  <a:pt x="1024821" y="354967"/>
                  <a:pt x="1011366" y="347559"/>
                  <a:pt x="1011366" y="338421"/>
                </a:cubicBezTo>
                <a:cubicBezTo>
                  <a:pt x="1011366" y="329282"/>
                  <a:pt x="1024821" y="321875"/>
                  <a:pt x="1041418" y="321875"/>
                </a:cubicBezTo>
                <a:cubicBezTo>
                  <a:pt x="1058008" y="321870"/>
                  <a:pt x="1071461" y="329271"/>
                  <a:pt x="1071469" y="338405"/>
                </a:cubicBezTo>
                <a:cubicBezTo>
                  <a:pt x="1071469" y="338411"/>
                  <a:pt x="1071469" y="338416"/>
                  <a:pt x="1071469" y="338421"/>
                </a:cubicBezTo>
                <a:close/>
                <a:moveTo>
                  <a:pt x="1324610" y="338421"/>
                </a:moveTo>
                <a:cubicBezTo>
                  <a:pt x="1324610" y="347559"/>
                  <a:pt x="1311155" y="354967"/>
                  <a:pt x="1294558" y="354967"/>
                </a:cubicBezTo>
                <a:cubicBezTo>
                  <a:pt x="1277961" y="354967"/>
                  <a:pt x="1264506" y="347559"/>
                  <a:pt x="1264506" y="338421"/>
                </a:cubicBezTo>
                <a:cubicBezTo>
                  <a:pt x="1264506" y="329282"/>
                  <a:pt x="1277961" y="321875"/>
                  <a:pt x="1294558" y="321875"/>
                </a:cubicBezTo>
                <a:cubicBezTo>
                  <a:pt x="1311146" y="321885"/>
                  <a:pt x="1324591" y="329287"/>
                  <a:pt x="1324610" y="338421"/>
                </a:cubicBezTo>
                <a:close/>
                <a:moveTo>
                  <a:pt x="58972" y="445734"/>
                </a:moveTo>
                <a:cubicBezTo>
                  <a:pt x="58972" y="454872"/>
                  <a:pt x="45517" y="462280"/>
                  <a:pt x="28920" y="462280"/>
                </a:cubicBezTo>
                <a:cubicBezTo>
                  <a:pt x="12323" y="462280"/>
                  <a:pt x="-1132" y="454872"/>
                  <a:pt x="-1132" y="445734"/>
                </a:cubicBezTo>
                <a:cubicBezTo>
                  <a:pt x="-1132" y="436595"/>
                  <a:pt x="12323" y="429188"/>
                  <a:pt x="28920" y="429188"/>
                </a:cubicBezTo>
                <a:cubicBezTo>
                  <a:pt x="45510" y="429183"/>
                  <a:pt x="58963" y="436584"/>
                  <a:pt x="58972" y="445718"/>
                </a:cubicBezTo>
                <a:cubicBezTo>
                  <a:pt x="58972" y="445723"/>
                  <a:pt x="58972" y="445728"/>
                  <a:pt x="58972" y="445734"/>
                </a:cubicBezTo>
                <a:close/>
                <a:moveTo>
                  <a:pt x="312113" y="445734"/>
                </a:moveTo>
                <a:cubicBezTo>
                  <a:pt x="312113" y="454872"/>
                  <a:pt x="298659" y="462280"/>
                  <a:pt x="282062" y="462280"/>
                </a:cubicBezTo>
                <a:cubicBezTo>
                  <a:pt x="265466" y="462280"/>
                  <a:pt x="252010" y="454872"/>
                  <a:pt x="252010" y="445734"/>
                </a:cubicBezTo>
                <a:cubicBezTo>
                  <a:pt x="252010" y="436595"/>
                  <a:pt x="265466" y="429188"/>
                  <a:pt x="282062" y="429188"/>
                </a:cubicBezTo>
                <a:cubicBezTo>
                  <a:pt x="298650" y="429198"/>
                  <a:pt x="312095" y="436600"/>
                  <a:pt x="312113" y="445734"/>
                </a:cubicBezTo>
                <a:close/>
                <a:moveTo>
                  <a:pt x="565186" y="445734"/>
                </a:moveTo>
                <a:cubicBezTo>
                  <a:pt x="565186" y="454872"/>
                  <a:pt x="551730" y="462280"/>
                  <a:pt x="535134" y="462280"/>
                </a:cubicBezTo>
                <a:cubicBezTo>
                  <a:pt x="518537" y="462280"/>
                  <a:pt x="505082" y="454872"/>
                  <a:pt x="505082" y="445734"/>
                </a:cubicBezTo>
                <a:cubicBezTo>
                  <a:pt x="505082" y="436595"/>
                  <a:pt x="518537" y="429188"/>
                  <a:pt x="535134" y="429188"/>
                </a:cubicBezTo>
                <a:cubicBezTo>
                  <a:pt x="551723" y="429183"/>
                  <a:pt x="565176" y="436584"/>
                  <a:pt x="565186" y="445718"/>
                </a:cubicBezTo>
                <a:cubicBezTo>
                  <a:pt x="565186" y="445723"/>
                  <a:pt x="565186" y="445728"/>
                  <a:pt x="565186" y="445734"/>
                </a:cubicBezTo>
                <a:close/>
                <a:moveTo>
                  <a:pt x="818327" y="445734"/>
                </a:moveTo>
                <a:cubicBezTo>
                  <a:pt x="818327" y="454872"/>
                  <a:pt x="804873" y="462280"/>
                  <a:pt x="788276" y="462280"/>
                </a:cubicBezTo>
                <a:cubicBezTo>
                  <a:pt x="771678" y="462280"/>
                  <a:pt x="758224" y="454872"/>
                  <a:pt x="758224" y="445734"/>
                </a:cubicBezTo>
                <a:cubicBezTo>
                  <a:pt x="758224" y="436595"/>
                  <a:pt x="771678" y="429188"/>
                  <a:pt x="788276" y="429188"/>
                </a:cubicBezTo>
                <a:cubicBezTo>
                  <a:pt x="804866" y="429183"/>
                  <a:pt x="818318" y="436584"/>
                  <a:pt x="818327" y="445718"/>
                </a:cubicBezTo>
                <a:cubicBezTo>
                  <a:pt x="818327" y="445723"/>
                  <a:pt x="818327" y="445728"/>
                  <a:pt x="818327" y="445734"/>
                </a:cubicBezTo>
                <a:close/>
                <a:moveTo>
                  <a:pt x="1071469" y="445734"/>
                </a:moveTo>
                <a:cubicBezTo>
                  <a:pt x="1071469" y="454872"/>
                  <a:pt x="1058015" y="462280"/>
                  <a:pt x="1041418" y="462280"/>
                </a:cubicBezTo>
                <a:cubicBezTo>
                  <a:pt x="1024821" y="462280"/>
                  <a:pt x="1011366" y="454872"/>
                  <a:pt x="1011366" y="445734"/>
                </a:cubicBezTo>
                <a:cubicBezTo>
                  <a:pt x="1011366" y="436595"/>
                  <a:pt x="1024821" y="429188"/>
                  <a:pt x="1041418" y="429188"/>
                </a:cubicBezTo>
                <a:cubicBezTo>
                  <a:pt x="1058008" y="429183"/>
                  <a:pt x="1071461" y="436584"/>
                  <a:pt x="1071469" y="445718"/>
                </a:cubicBezTo>
                <a:cubicBezTo>
                  <a:pt x="1071469" y="445723"/>
                  <a:pt x="1071469" y="445728"/>
                  <a:pt x="1071469" y="445734"/>
                </a:cubicBezTo>
                <a:close/>
                <a:moveTo>
                  <a:pt x="1324610" y="445734"/>
                </a:moveTo>
                <a:cubicBezTo>
                  <a:pt x="1324610" y="454872"/>
                  <a:pt x="1311155" y="462280"/>
                  <a:pt x="1294558" y="462280"/>
                </a:cubicBezTo>
                <a:cubicBezTo>
                  <a:pt x="1277961" y="462280"/>
                  <a:pt x="1264506" y="454872"/>
                  <a:pt x="1264506" y="445734"/>
                </a:cubicBezTo>
                <a:cubicBezTo>
                  <a:pt x="1264506" y="436595"/>
                  <a:pt x="1277961" y="429188"/>
                  <a:pt x="1294558" y="429188"/>
                </a:cubicBezTo>
                <a:cubicBezTo>
                  <a:pt x="1311146" y="429198"/>
                  <a:pt x="1324591" y="436600"/>
                  <a:pt x="1324610" y="44573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2"/>
          <p:cNvSpPr/>
          <p:nvPr/>
        </p:nvSpPr>
        <p:spPr>
          <a:xfrm>
            <a:off x="5096510" y="871220"/>
            <a:ext cx="1324610" cy="46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118870" y="5503545"/>
            <a:ext cx="490093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钟锦华 汤凯瑞 蔡伯豪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936865" y="5659755"/>
            <a:ext cx="3417570" cy="381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汇报时间：2025/10/18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957050" y="98771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957050" y="98771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0444145" y="293556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8"/>
          <p:cNvSpPr/>
          <p:nvPr/>
        </p:nvSpPr>
        <p:spPr>
          <a:xfrm>
            <a:off x="10444145" y="2935569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5400000">
            <a:off x="2578142" y="2275815"/>
            <a:ext cx="6090" cy="3248474"/>
          </a:xfrm>
          <a:custGeom>
            <a:avLst/>
            <a:gdLst/>
            <a:ahLst/>
            <a:cxnLst/>
            <a:rect l="l" t="t" r="r" b="b"/>
            <a:pathLst>
              <a:path w="6090" h="3248474">
                <a:moveTo>
                  <a:pt x="6090" y="-1437"/>
                </a:moveTo>
                <a:lnTo>
                  <a:pt x="6090" y="32484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 rot="5400000">
            <a:off x="2578142" y="2275815"/>
            <a:ext cx="6090" cy="32484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3851" y="253851"/>
            <a:ext cx="604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孔径-层数-水质三元函数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3851" y="964952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采用分段多项式拟合，模型决定系数R²均大于0.92，可高精度预测水质。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45685" y="5465554"/>
            <a:ext cx="5537200" cy="52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初始水质效应: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采用线性模型补偿差值，y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=22x−13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3850" y="6073246"/>
            <a:ext cx="6350149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模型已嵌入科普小程序，零基础用户30秒即可获取</a:t>
            </a:r>
            <a:r>
              <a:rPr lang="en-US" sz="1600" dirty="0">
                <a:solidFill>
                  <a:srgbClr val="4A90E2"/>
                </a:solidFill>
                <a:highlight>
                  <a:srgbClr val="87CEEB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定制净水方案 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7523BC-ECC4-906F-D7C9-9D6E911A0328}"/>
              </a:ext>
            </a:extLst>
          </p:cNvPr>
          <p:cNvSpPr txBox="1"/>
          <p:nvPr/>
        </p:nvSpPr>
        <p:spPr>
          <a:xfrm>
            <a:off x="245685" y="1574552"/>
            <a:ext cx="6155266" cy="3891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重复多次生成、验证拟合函数，如下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lvl="0">
              <a:lnSpc>
                <a:spcPct val="110000"/>
              </a:lnSpc>
              <a:defRPr/>
            </a:pPr>
            <a:r>
              <a:rPr lang="en-US" altLang="zh-CN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</a:t>
            </a:r>
            <a:r>
              <a:rPr lang="zh-CN" alt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棉层数一定，水质得分</a:t>
            </a:r>
            <a:r>
              <a:rPr lang="en-US" altLang="zh-CN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</a:t>
            </a:r>
            <a:r>
              <a:rPr lang="zh-CN" alt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与孔径</a:t>
            </a:r>
            <a:r>
              <a:rPr lang="en-US" altLang="zh-CN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</a:t>
            </a:r>
            <a:r>
              <a:rPr lang="zh-CN" alt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的关系如下</a:t>
            </a:r>
            <a:r>
              <a:rPr kumimoji="1" lang="zh-CN" altLang="en-US" dirty="0">
                <a:solidFill>
                  <a:srgbClr val="000000"/>
                </a:solidFill>
              </a:rPr>
              <a:t>：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zh-CN" altLang="en-US" dirty="0">
                <a:solidFill>
                  <a:srgbClr val="000000"/>
                </a:solidFill>
              </a:rPr>
              <a:t>两层</a:t>
            </a:r>
            <a:r>
              <a:rPr kumimoji="1" lang="en-US" altLang="zh-CN" dirty="0">
                <a:solidFill>
                  <a:srgbClr val="000000"/>
                </a:solidFill>
              </a:rPr>
              <a:t>:y= 51.87-13.81x+3.58x2-0.24x3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zh-CN" altLang="en-US" dirty="0">
                <a:solidFill>
                  <a:srgbClr val="000000"/>
                </a:solidFill>
              </a:rPr>
              <a:t>四层</a:t>
            </a:r>
            <a:r>
              <a:rPr kumimoji="1" lang="en-US" altLang="zh-CN" dirty="0">
                <a:solidFill>
                  <a:srgbClr val="000000"/>
                </a:solidFill>
              </a:rPr>
              <a:t>:y</a:t>
            </a:r>
            <a:r>
              <a:rPr kumimoji="1" lang="zh-CN" altLang="en-US" dirty="0">
                <a:solidFill>
                  <a:srgbClr val="000000"/>
                </a:solidFill>
              </a:rPr>
              <a:t>＝</a:t>
            </a:r>
            <a:r>
              <a:rPr kumimoji="1" lang="en-US" altLang="zh-CN" dirty="0">
                <a:solidFill>
                  <a:srgbClr val="000000"/>
                </a:solidFill>
              </a:rPr>
              <a:t>52.57-22.08x+6.3x2-0.43x3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zh-CN" altLang="en-US" dirty="0">
                <a:solidFill>
                  <a:srgbClr val="000000"/>
                </a:solidFill>
              </a:rPr>
              <a:t>六层</a:t>
            </a:r>
            <a:r>
              <a:rPr kumimoji="1" lang="en-US" altLang="zh-CN" dirty="0">
                <a:solidFill>
                  <a:srgbClr val="000000"/>
                </a:solidFill>
              </a:rPr>
              <a:t>:y=43.89-6.96x+1.78x2-0.11x3</a:t>
            </a:r>
          </a:p>
          <a:p>
            <a:pPr lvl="0">
              <a:lnSpc>
                <a:spcPct val="110000"/>
              </a:lnSpc>
              <a:defRPr/>
            </a:pPr>
            <a:r>
              <a:rPr lang="en-US" altLang="zh-CN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</a:t>
            </a:r>
            <a:r>
              <a:rPr lang="zh-CN" alt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棉孔径一定，水质得分</a:t>
            </a:r>
            <a:r>
              <a:rPr lang="en-US" altLang="zh-CN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</a:t>
            </a:r>
            <a:r>
              <a:rPr lang="zh-CN" alt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与层数</a:t>
            </a:r>
            <a:r>
              <a:rPr lang="en-US" altLang="zh-CN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</a:t>
            </a:r>
            <a:r>
              <a:rPr lang="zh-CN" alt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的关系如下</a:t>
            </a:r>
            <a:r>
              <a:rPr kumimoji="1" lang="zh-CN" altLang="en-US" dirty="0">
                <a:solidFill>
                  <a:srgbClr val="000000"/>
                </a:solidFill>
              </a:rPr>
              <a:t>：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en-US" altLang="zh-CN" dirty="0">
                <a:solidFill>
                  <a:srgbClr val="000000"/>
                </a:solidFill>
              </a:rPr>
              <a:t>10</a:t>
            </a:r>
            <a:r>
              <a:rPr kumimoji="1" lang="zh-CN" altLang="en-US" dirty="0">
                <a:solidFill>
                  <a:srgbClr val="000000"/>
                </a:solidFill>
              </a:rPr>
              <a:t>微米</a:t>
            </a:r>
            <a:r>
              <a:rPr kumimoji="1" lang="en-US" altLang="zh-CN" dirty="0">
                <a:solidFill>
                  <a:srgbClr val="000000"/>
                </a:solidFill>
              </a:rPr>
              <a:t>:y</a:t>
            </a:r>
            <a:r>
              <a:rPr kumimoji="1" lang="zh-CN" altLang="en-US" dirty="0">
                <a:solidFill>
                  <a:srgbClr val="000000"/>
                </a:solidFill>
              </a:rPr>
              <a:t>＝</a:t>
            </a:r>
            <a:r>
              <a:rPr kumimoji="1" lang="en-US" altLang="zh-CN" dirty="0">
                <a:solidFill>
                  <a:srgbClr val="000000"/>
                </a:solidFill>
              </a:rPr>
              <a:t>1.625 x2-9.25x+28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en-US" altLang="zh-CN" dirty="0">
                <a:solidFill>
                  <a:srgbClr val="000000"/>
                </a:solidFill>
              </a:rPr>
              <a:t>5</a:t>
            </a:r>
            <a:r>
              <a:rPr kumimoji="1" lang="zh-CN" altLang="en-US" dirty="0">
                <a:solidFill>
                  <a:srgbClr val="000000"/>
                </a:solidFill>
              </a:rPr>
              <a:t>微米</a:t>
            </a:r>
            <a:r>
              <a:rPr kumimoji="1" lang="en-US" altLang="zh-CN" dirty="0">
                <a:solidFill>
                  <a:srgbClr val="000000"/>
                </a:solidFill>
              </a:rPr>
              <a:t>:y</a:t>
            </a:r>
            <a:r>
              <a:rPr kumimoji="1" lang="zh-CN" altLang="en-US" dirty="0">
                <a:solidFill>
                  <a:srgbClr val="000000"/>
                </a:solidFill>
              </a:rPr>
              <a:t>＝</a:t>
            </a:r>
            <a:r>
              <a:rPr kumimoji="1" lang="en-US" altLang="zh-CN" dirty="0">
                <a:solidFill>
                  <a:srgbClr val="000000"/>
                </a:solidFill>
              </a:rPr>
              <a:t>2.25 x2-15.5x+40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en-US" altLang="zh-CN" dirty="0">
                <a:solidFill>
                  <a:srgbClr val="000000"/>
                </a:solidFill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</a:rPr>
              <a:t>微米：</a:t>
            </a:r>
            <a:r>
              <a:rPr kumimoji="1" lang="en-US" altLang="zh-CN" dirty="0">
                <a:solidFill>
                  <a:srgbClr val="000000"/>
                </a:solidFill>
              </a:rPr>
              <a:t>y=1.19x²-11.62x+59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en-US" altLang="zh-CN" dirty="0">
                <a:solidFill>
                  <a:srgbClr val="000000"/>
                </a:solidFill>
              </a:rPr>
              <a:t>0.5</a:t>
            </a:r>
            <a:r>
              <a:rPr kumimoji="1" lang="zh-CN" altLang="en-US" dirty="0">
                <a:solidFill>
                  <a:srgbClr val="000000"/>
                </a:solidFill>
              </a:rPr>
              <a:t>微米</a:t>
            </a:r>
            <a:r>
              <a:rPr kumimoji="1" lang="en-US" altLang="zh-CN" dirty="0">
                <a:solidFill>
                  <a:srgbClr val="000000"/>
                </a:solidFill>
              </a:rPr>
              <a:t>:y=-3x²+22.68x+1.98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en-US" altLang="zh-CN" dirty="0">
                <a:solidFill>
                  <a:srgbClr val="000000"/>
                </a:solidFill>
              </a:rPr>
              <a:t>0.2</a:t>
            </a:r>
            <a:r>
              <a:rPr kumimoji="1" lang="zh-CN" altLang="en-US" dirty="0">
                <a:solidFill>
                  <a:srgbClr val="000000"/>
                </a:solidFill>
              </a:rPr>
              <a:t>微米</a:t>
            </a:r>
            <a:r>
              <a:rPr kumimoji="1" lang="en-US" altLang="zh-CN" dirty="0">
                <a:solidFill>
                  <a:srgbClr val="000000"/>
                </a:solidFill>
              </a:rPr>
              <a:t>:y</a:t>
            </a:r>
            <a:r>
              <a:rPr kumimoji="1" lang="zh-CN" altLang="en-US" dirty="0">
                <a:solidFill>
                  <a:srgbClr val="000000"/>
                </a:solidFill>
              </a:rPr>
              <a:t>＝</a:t>
            </a:r>
            <a:r>
              <a:rPr kumimoji="1" lang="en-US" altLang="zh-CN" dirty="0">
                <a:solidFill>
                  <a:srgbClr val="000000"/>
                </a:solidFill>
              </a:rPr>
              <a:t>-0.09x2+2.81x+42.41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en-US" altLang="zh-CN" dirty="0">
                <a:solidFill>
                  <a:srgbClr val="000000"/>
                </a:solidFill>
              </a:rPr>
              <a:t>0.1</a:t>
            </a:r>
            <a:r>
              <a:rPr kumimoji="1" lang="zh-CN" altLang="en-US" dirty="0">
                <a:solidFill>
                  <a:srgbClr val="000000"/>
                </a:solidFill>
              </a:rPr>
              <a:t>微米</a:t>
            </a:r>
            <a:r>
              <a:rPr kumimoji="1" lang="en-US" altLang="zh-CN" dirty="0">
                <a:solidFill>
                  <a:srgbClr val="000000"/>
                </a:solidFill>
              </a:rPr>
              <a:t>:y</a:t>
            </a:r>
            <a:r>
              <a:rPr kumimoji="1" lang="zh-CN" altLang="en-US" dirty="0">
                <a:solidFill>
                  <a:srgbClr val="000000"/>
                </a:solidFill>
              </a:rPr>
              <a:t>＝</a:t>
            </a:r>
            <a:r>
              <a:rPr kumimoji="1" lang="en-US" altLang="zh-CN" dirty="0">
                <a:solidFill>
                  <a:srgbClr val="000000"/>
                </a:solidFill>
              </a:rPr>
              <a:t>-3.33x2+34.57x-46.31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A90EDEC-61A4-2169-9018-638811CAE5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35"/>
          <a:stretch>
            <a:fillRect/>
          </a:stretch>
        </p:blipFill>
        <p:spPr>
          <a:xfrm>
            <a:off x="6400951" y="46107"/>
            <a:ext cx="4712335" cy="30568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27432E2-D7CE-FC36-B061-06E23ACBC75A}"/>
              </a:ext>
            </a:extLst>
          </p:cNvPr>
          <p:cNvSpPr txBox="1"/>
          <p:nvPr/>
        </p:nvSpPr>
        <p:spPr>
          <a:xfrm>
            <a:off x="5791051" y="3102997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图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6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：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PP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棉层数一定时，孔径与水质的函数模型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(1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代）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     </a:t>
            </a:r>
            <a:endParaRPr lang="zh-CN" altLang="zh-CN" sz="3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52E3F3E-04F0-DE84-E94A-47E3AA587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351" y="3429000"/>
            <a:ext cx="5169535" cy="293793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1ABC19C-AF16-9287-A937-9A3A14A26B99}"/>
              </a:ext>
            </a:extLst>
          </p:cNvPr>
          <p:cNvSpPr txBox="1"/>
          <p:nvPr/>
        </p:nvSpPr>
        <p:spPr>
          <a:xfrm>
            <a:off x="5585883" y="6313514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图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7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：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PP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楷体" panose="02010609060101010101" pitchFamily="49" charset="-122"/>
                <a:cs typeface="宋体" panose="02010600030101010101" pitchFamily="2" charset="-122"/>
              </a:rPr>
              <a:t>棉孔径一定时，层数与水质的函数模型</a:t>
            </a:r>
            <a:endParaRPr lang="zh-CN" altLang="zh-CN" sz="3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1450" y="203866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软件功能与课堂落地案例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04916" y="229775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55848" y="10894"/>
                </a:moveTo>
                <a:lnTo>
                  <a:pt x="277088" y="89654"/>
                </a:lnTo>
                <a:lnTo>
                  <a:pt x="367546" y="180112"/>
                </a:lnTo>
                <a:lnTo>
                  <a:pt x="446306" y="101352"/>
                </a:lnTo>
                <a:cubicBezTo>
                  <a:pt x="453271" y="94298"/>
                  <a:pt x="457200" y="84832"/>
                  <a:pt x="457200" y="75009"/>
                </a:cubicBezTo>
                <a:cubicBezTo>
                  <a:pt x="457200" y="65187"/>
                  <a:pt x="453271" y="55721"/>
                  <a:pt x="446306" y="48667"/>
                </a:cubicBezTo>
                <a:lnTo>
                  <a:pt x="408533" y="10894"/>
                </a:lnTo>
                <a:cubicBezTo>
                  <a:pt x="401479" y="3929"/>
                  <a:pt x="392013" y="0"/>
                  <a:pt x="382191" y="0"/>
                </a:cubicBezTo>
                <a:cubicBezTo>
                  <a:pt x="372368" y="0"/>
                  <a:pt x="362903" y="3929"/>
                  <a:pt x="355848" y="10894"/>
                </a:cubicBezTo>
                <a:close/>
                <a:moveTo>
                  <a:pt x="246817" y="119926"/>
                </a:moveTo>
                <a:lnTo>
                  <a:pt x="10894" y="355848"/>
                </a:lnTo>
                <a:cubicBezTo>
                  <a:pt x="3929" y="362903"/>
                  <a:pt x="0" y="372368"/>
                  <a:pt x="0" y="382191"/>
                </a:cubicBezTo>
                <a:cubicBezTo>
                  <a:pt x="0" y="392013"/>
                  <a:pt x="3929" y="401479"/>
                  <a:pt x="10894" y="408533"/>
                </a:cubicBezTo>
                <a:lnTo>
                  <a:pt x="48667" y="446306"/>
                </a:lnTo>
                <a:cubicBezTo>
                  <a:pt x="55721" y="453271"/>
                  <a:pt x="65187" y="457200"/>
                  <a:pt x="75009" y="457200"/>
                </a:cubicBezTo>
                <a:cubicBezTo>
                  <a:pt x="84832" y="457200"/>
                  <a:pt x="94298" y="453271"/>
                  <a:pt x="101352" y="446306"/>
                </a:cubicBezTo>
                <a:lnTo>
                  <a:pt x="337274" y="210383"/>
                </a:lnTo>
                <a:lnTo>
                  <a:pt x="246817" y="119926"/>
                </a:ln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371779" y="2946726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分数预测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02896" y="4622248"/>
            <a:ext cx="1178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北京海淀两所中学试用成果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56896" y="4977709"/>
            <a:ext cx="11277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材料浪费减少 </a:t>
            </a: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40%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| 课堂报告平均分提升 </a:t>
            </a: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12%</a:t>
            </a:r>
            <a:endParaRPr lang="en-US" sz="16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1E934A4-A2AD-2DAA-F267-34E88D434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" y="787400"/>
            <a:ext cx="3167327" cy="555413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2450E3C-19ED-77FC-72F7-641D48EC7F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06" y="787400"/>
            <a:ext cx="2946221" cy="552386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8792F78-4542-0B35-F2A6-269814A270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719" y="711866"/>
            <a:ext cx="2485739" cy="5523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强化学习算法辅助应用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31F87-5237-989E-9552-A4776832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CEF6E691-2D9E-2A34-01F3-13E4E659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" y="635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D28B97C-D879-8F37-84EE-62723A36E86D}"/>
              </a:ext>
            </a:extLst>
          </p:cNvPr>
          <p:cNvSpPr/>
          <p:nvPr/>
        </p:nvSpPr>
        <p:spPr>
          <a:xfrm>
            <a:off x="-149" y="99062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基于</a:t>
            </a:r>
            <a:r>
              <a:rPr lang="en-US" altLang="zh-CN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Q</a:t>
            </a: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学习算法的简单走迷宫视频及代码</a:t>
            </a:r>
            <a:endParaRPr lang="en-US" sz="3600" dirty="0">
              <a:solidFill>
                <a:srgbClr val="4A90E2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435816D0-F480-7AF1-41F9-5099FAAFD173}"/>
              </a:ext>
            </a:extLst>
          </p:cNvPr>
          <p:cNvSpPr/>
          <p:nvPr/>
        </p:nvSpPr>
        <p:spPr>
          <a:xfrm>
            <a:off x="1197372" y="2004210"/>
            <a:ext cx="3275617" cy="3220102"/>
          </a:xfrm>
          <a:custGeom>
            <a:avLst/>
            <a:gdLst/>
            <a:ahLst/>
            <a:cxnLst/>
            <a:rect l="l" t="t" r="r" b="b"/>
            <a:pathLst>
              <a:path w="3695700" h="2146300">
                <a:moveTo>
                  <a:pt x="101606" y="0"/>
                </a:moveTo>
                <a:lnTo>
                  <a:pt x="3594094" y="0"/>
                </a:lnTo>
                <a:cubicBezTo>
                  <a:pt x="3650210" y="0"/>
                  <a:pt x="3695700" y="45490"/>
                  <a:pt x="3695700" y="101606"/>
                </a:cubicBezTo>
                <a:lnTo>
                  <a:pt x="3695700" y="2044694"/>
                </a:lnTo>
                <a:cubicBezTo>
                  <a:pt x="3695700" y="2100810"/>
                  <a:pt x="3650210" y="2146300"/>
                  <a:pt x="3594094" y="2146300"/>
                </a:cubicBezTo>
                <a:lnTo>
                  <a:pt x="101606" y="2146300"/>
                </a:lnTo>
                <a:cubicBezTo>
                  <a:pt x="45490" y="2146300"/>
                  <a:pt x="0" y="2100810"/>
                  <a:pt x="0" y="20446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18" name="图片 17" descr="Q学习算法走迷宫gif&#10;">
            <a:extLst>
              <a:ext uri="{FF2B5EF4-FFF2-40B4-BE49-F238E27FC236}">
                <a16:creationId xmlns:a16="http://schemas.microsoft.com/office/drawing/2014/main" id="{7868255A-4DAC-BA95-5D87-D92C91068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269" y="2125834"/>
            <a:ext cx="3033978" cy="29512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FA039C5-D799-E86B-E88D-6E271C9C6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045" y="1620928"/>
            <a:ext cx="5926899" cy="50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6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6BBAF-9934-C275-AAC6-4EE7791D9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E2A1F3CD-0FA3-BB8F-8BF5-87EA2597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" y="635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5865378-7D48-73FA-156D-EDF0DBBB30A6}"/>
              </a:ext>
            </a:extLst>
          </p:cNvPr>
          <p:cNvSpPr/>
          <p:nvPr/>
        </p:nvSpPr>
        <p:spPr>
          <a:xfrm>
            <a:off x="-51000" y="148245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背景</a:t>
            </a:r>
            <a:endParaRPr lang="en-US" sz="1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5FF6D72-02AA-0DF5-E342-659F70E68211}"/>
              </a:ext>
            </a:extLst>
          </p:cNvPr>
          <p:cNvSpPr/>
          <p:nvPr/>
        </p:nvSpPr>
        <p:spPr>
          <a:xfrm>
            <a:off x="142462" y="238193"/>
            <a:ext cx="5740400" cy="328095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394A1DD2-52B0-BC80-3EB5-EDF7BBB382F9}"/>
              </a:ext>
            </a:extLst>
          </p:cNvPr>
          <p:cNvSpPr/>
          <p:nvPr/>
        </p:nvSpPr>
        <p:spPr>
          <a:xfrm>
            <a:off x="6309138" y="238193"/>
            <a:ext cx="5740400" cy="3314148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7633D3AE-B84D-C22B-4D6C-DBC6AD01DB67}"/>
              </a:ext>
            </a:extLst>
          </p:cNvPr>
          <p:cNvSpPr/>
          <p:nvPr/>
        </p:nvSpPr>
        <p:spPr>
          <a:xfrm>
            <a:off x="142463" y="3552341"/>
            <a:ext cx="5740400" cy="3219934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B4CEC60D-C296-1613-F7FD-1616929B3619}"/>
              </a:ext>
            </a:extLst>
          </p:cNvPr>
          <p:cNvSpPr/>
          <p:nvPr/>
        </p:nvSpPr>
        <p:spPr>
          <a:xfrm>
            <a:off x="6309137" y="3552341"/>
            <a:ext cx="5740400" cy="3219933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3EC8802-C117-69E3-C49B-B747CFA31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" y="85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A96DD-B92C-929D-E1A1-C9DE3EA48E6C}"/>
              </a:ext>
            </a:extLst>
          </p:cNvPr>
          <p:cNvSpPr txBox="1"/>
          <p:nvPr/>
        </p:nvSpPr>
        <p:spPr>
          <a:xfrm>
            <a:off x="503766" y="978737"/>
            <a:ext cx="5074073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为什么用倒立摆模型来学习强化学习内容：</a:t>
            </a:r>
            <a:endParaRPr lang="en-US" altLang="zh-CN" sz="2000" dirty="0">
              <a:solidFill>
                <a:srgbClr val="4A90E2"/>
              </a:solidFill>
              <a:latin typeface="Noto Sans SC" pitchFamily="34" charset="0"/>
              <a:ea typeface="Noto Sans SC" pitchFamily="34" charset="-122"/>
            </a:endParaRPr>
          </a:p>
          <a:p>
            <a:r>
              <a:rPr lang="zh-CN" altLang="en-US" dirty="0"/>
              <a:t>我们发现净水器过滤存在着更为复杂的模型，不适合直接构建仿真环境，所以我们决定更换研究模型以学习与改善强化学习模型的学习能力，再移植于净水器过滤问题上。</a:t>
            </a:r>
            <a:endParaRPr lang="en-US" altLang="zh-CN" dirty="0"/>
          </a:p>
          <a:p>
            <a:r>
              <a:rPr lang="zh-CN" altLang="en-US" dirty="0"/>
              <a:t>倒立摆模型作为一种简单、经典的控制模型，比较适合用于训练强化学习算法，我们搭建了模拟倒立摆模型的仿真物理学环境，用于实验。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F07F89-63BC-D95A-9F74-B2E9AEEE67F4}"/>
              </a:ext>
            </a:extLst>
          </p:cNvPr>
          <p:cNvSpPr txBox="1"/>
          <p:nvPr/>
        </p:nvSpPr>
        <p:spPr>
          <a:xfrm>
            <a:off x="6464300" y="678672"/>
            <a:ext cx="4991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倒立摆力学模型构建：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F06689-9031-5C9B-F4D8-FB42BA152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392" y="1296508"/>
            <a:ext cx="3952077" cy="48828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5EB8D6-D087-F74D-8D03-A837210F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546" y="3720746"/>
            <a:ext cx="2092303" cy="28831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B95F53-6335-1320-D598-2CE3CB6DC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67" y="3776273"/>
            <a:ext cx="2136672" cy="282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50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493F-609A-9A3B-4144-C5993CEFA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6A583A13-5142-C483-E47C-5DFF0233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0F5F6F3-941A-5901-F66D-FEC2AAB78CE7}"/>
              </a:ext>
            </a:extLst>
          </p:cNvPr>
          <p:cNvSpPr/>
          <p:nvPr/>
        </p:nvSpPr>
        <p:spPr>
          <a:xfrm>
            <a:off x="-149" y="1645785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倒立摆</a:t>
            </a:r>
            <a:r>
              <a:rPr lang="en-US" sz="3600" dirty="0" err="1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强化学习框架：MDP建模</a:t>
            </a:r>
            <a:endParaRPr lang="en-US" sz="1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FDA055E-3DC5-AAE4-A782-2869295CAB02}"/>
              </a:ext>
            </a:extLst>
          </p:cNvPr>
          <p:cNvSpPr/>
          <p:nvPr/>
        </p:nvSpPr>
        <p:spPr>
          <a:xfrm>
            <a:off x="253851" y="2458498"/>
            <a:ext cx="3695700" cy="2146300"/>
          </a:xfrm>
          <a:custGeom>
            <a:avLst/>
            <a:gdLst/>
            <a:ahLst/>
            <a:cxnLst/>
            <a:rect l="l" t="t" r="r" b="b"/>
            <a:pathLst>
              <a:path w="3695700" h="2146300">
                <a:moveTo>
                  <a:pt x="101606" y="0"/>
                </a:moveTo>
                <a:lnTo>
                  <a:pt x="3594094" y="0"/>
                </a:lnTo>
                <a:cubicBezTo>
                  <a:pt x="3650210" y="0"/>
                  <a:pt x="3695700" y="45490"/>
                  <a:pt x="3695700" y="101606"/>
                </a:cubicBezTo>
                <a:lnTo>
                  <a:pt x="3695700" y="2044694"/>
                </a:lnTo>
                <a:cubicBezTo>
                  <a:pt x="3695700" y="2100810"/>
                  <a:pt x="3650210" y="2146300"/>
                  <a:pt x="3594094" y="2146300"/>
                </a:cubicBezTo>
                <a:lnTo>
                  <a:pt x="101606" y="2146300"/>
                </a:lnTo>
                <a:cubicBezTo>
                  <a:pt x="45490" y="2146300"/>
                  <a:pt x="0" y="2100810"/>
                  <a:pt x="0" y="20446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1A50D0C-69A3-8AF1-B6C4-DC0BE67372BC}"/>
              </a:ext>
            </a:extLst>
          </p:cNvPr>
          <p:cNvSpPr/>
          <p:nvPr/>
        </p:nvSpPr>
        <p:spPr>
          <a:xfrm>
            <a:off x="1794917" y="266154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38138" y="-1548"/>
                </a:moveTo>
                <a:cubicBezTo>
                  <a:pt x="317540" y="-13454"/>
                  <a:pt x="292060" y="-13454"/>
                  <a:pt x="271463" y="-1548"/>
                </a:cubicBezTo>
                <a:lnTo>
                  <a:pt x="171212" y="56317"/>
                </a:lnTo>
                <a:cubicBezTo>
                  <a:pt x="150614" y="68223"/>
                  <a:pt x="137874" y="90249"/>
                  <a:pt x="137874" y="114062"/>
                </a:cubicBezTo>
                <a:lnTo>
                  <a:pt x="137874" y="235387"/>
                </a:lnTo>
                <a:lnTo>
                  <a:pt x="32742" y="296108"/>
                </a:lnTo>
                <a:cubicBezTo>
                  <a:pt x="12144" y="308015"/>
                  <a:pt x="-595" y="330041"/>
                  <a:pt x="-595" y="353854"/>
                </a:cubicBezTo>
                <a:lnTo>
                  <a:pt x="-595" y="469702"/>
                </a:lnTo>
                <a:cubicBezTo>
                  <a:pt x="-595" y="493514"/>
                  <a:pt x="12144" y="515541"/>
                  <a:pt x="32742" y="527447"/>
                </a:cubicBezTo>
                <a:lnTo>
                  <a:pt x="133112" y="585311"/>
                </a:lnTo>
                <a:cubicBezTo>
                  <a:pt x="153710" y="597218"/>
                  <a:pt x="179189" y="597218"/>
                  <a:pt x="199787" y="585311"/>
                </a:cubicBezTo>
                <a:lnTo>
                  <a:pt x="304919" y="524589"/>
                </a:lnTo>
                <a:lnTo>
                  <a:pt x="410051" y="585311"/>
                </a:lnTo>
                <a:cubicBezTo>
                  <a:pt x="430649" y="597218"/>
                  <a:pt x="456128" y="597218"/>
                  <a:pt x="476726" y="585311"/>
                </a:cubicBezTo>
                <a:lnTo>
                  <a:pt x="576858" y="527447"/>
                </a:lnTo>
                <a:cubicBezTo>
                  <a:pt x="597456" y="515541"/>
                  <a:pt x="610195" y="493514"/>
                  <a:pt x="610195" y="469702"/>
                </a:cubicBezTo>
                <a:lnTo>
                  <a:pt x="610195" y="353854"/>
                </a:lnTo>
                <a:cubicBezTo>
                  <a:pt x="610195" y="330041"/>
                  <a:pt x="597456" y="308015"/>
                  <a:pt x="576858" y="296108"/>
                </a:cubicBezTo>
                <a:lnTo>
                  <a:pt x="471726" y="235387"/>
                </a:lnTo>
                <a:lnTo>
                  <a:pt x="471726" y="114062"/>
                </a:lnTo>
                <a:cubicBezTo>
                  <a:pt x="471726" y="90249"/>
                  <a:pt x="458986" y="68223"/>
                  <a:pt x="438388" y="56317"/>
                </a:cubicBezTo>
                <a:lnTo>
                  <a:pt x="338138" y="-1548"/>
                </a:lnTo>
                <a:close/>
                <a:moveTo>
                  <a:pt x="276225" y="348377"/>
                </a:moveTo>
                <a:lnTo>
                  <a:pt x="276225" y="475178"/>
                </a:lnTo>
                <a:lnTo>
                  <a:pt x="171093" y="535900"/>
                </a:lnTo>
                <a:cubicBezTo>
                  <a:pt x="169664" y="536734"/>
                  <a:pt x="167997" y="537210"/>
                  <a:pt x="166330" y="537210"/>
                </a:cubicBezTo>
                <a:lnTo>
                  <a:pt x="166330" y="411837"/>
                </a:lnTo>
                <a:lnTo>
                  <a:pt x="276225" y="348377"/>
                </a:lnTo>
                <a:close/>
                <a:moveTo>
                  <a:pt x="551736" y="349091"/>
                </a:moveTo>
                <a:cubicBezTo>
                  <a:pt x="552569" y="350520"/>
                  <a:pt x="553045" y="352187"/>
                  <a:pt x="553045" y="353854"/>
                </a:cubicBezTo>
                <a:lnTo>
                  <a:pt x="553045" y="469702"/>
                </a:lnTo>
                <a:cubicBezTo>
                  <a:pt x="553045" y="473154"/>
                  <a:pt x="551259" y="476250"/>
                  <a:pt x="548283" y="477917"/>
                </a:cubicBezTo>
                <a:lnTo>
                  <a:pt x="447913" y="535781"/>
                </a:lnTo>
                <a:cubicBezTo>
                  <a:pt x="446484" y="536615"/>
                  <a:pt x="444817" y="537091"/>
                  <a:pt x="443151" y="537091"/>
                </a:cubicBezTo>
                <a:lnTo>
                  <a:pt x="443151" y="411718"/>
                </a:lnTo>
                <a:lnTo>
                  <a:pt x="551736" y="349091"/>
                </a:lnTo>
                <a:close/>
                <a:moveTo>
                  <a:pt x="414695" y="114062"/>
                </a:moveTo>
                <a:lnTo>
                  <a:pt x="414695" y="235387"/>
                </a:lnTo>
                <a:lnTo>
                  <a:pt x="304800" y="298847"/>
                </a:lnTo>
                <a:lnTo>
                  <a:pt x="304800" y="172045"/>
                </a:lnTo>
                <a:lnTo>
                  <a:pt x="413385" y="109418"/>
                </a:lnTo>
                <a:cubicBezTo>
                  <a:pt x="414218" y="110847"/>
                  <a:pt x="414695" y="112514"/>
                  <a:pt x="414695" y="114181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6F37092-CEC9-5262-956B-33956CC27CC6}"/>
              </a:ext>
            </a:extLst>
          </p:cNvPr>
          <p:cNvSpPr/>
          <p:nvPr/>
        </p:nvSpPr>
        <p:spPr>
          <a:xfrm>
            <a:off x="202896" y="3434779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 (State)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C510402-0A5F-A57D-674C-B9D7172E2D24}"/>
              </a:ext>
            </a:extLst>
          </p:cNvPr>
          <p:cNvSpPr/>
          <p:nvPr/>
        </p:nvSpPr>
        <p:spPr>
          <a:xfrm>
            <a:off x="456896" y="3891852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描述当前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小车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位置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加速度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杆的角度、角加速度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3AE418AF-3094-6A33-EE91-1C43E29B785B}"/>
              </a:ext>
            </a:extLst>
          </p:cNvPr>
          <p:cNvSpPr/>
          <p:nvPr/>
        </p:nvSpPr>
        <p:spPr>
          <a:xfrm>
            <a:off x="4250146" y="2458498"/>
            <a:ext cx="3695700" cy="2146300"/>
          </a:xfrm>
          <a:custGeom>
            <a:avLst/>
            <a:gdLst/>
            <a:ahLst/>
            <a:cxnLst/>
            <a:rect l="l" t="t" r="r" b="b"/>
            <a:pathLst>
              <a:path w="3695700" h="2146300">
                <a:moveTo>
                  <a:pt x="101606" y="0"/>
                </a:moveTo>
                <a:lnTo>
                  <a:pt x="3594094" y="0"/>
                </a:lnTo>
                <a:cubicBezTo>
                  <a:pt x="3650210" y="0"/>
                  <a:pt x="3695700" y="45490"/>
                  <a:pt x="3695700" y="101606"/>
                </a:cubicBezTo>
                <a:lnTo>
                  <a:pt x="3695700" y="2044694"/>
                </a:lnTo>
                <a:cubicBezTo>
                  <a:pt x="3695700" y="2100810"/>
                  <a:pt x="3650210" y="2146300"/>
                  <a:pt x="3594094" y="2146300"/>
                </a:cubicBezTo>
                <a:lnTo>
                  <a:pt x="101606" y="2146300"/>
                </a:lnTo>
                <a:cubicBezTo>
                  <a:pt x="45490" y="2146300"/>
                  <a:pt x="0" y="2100810"/>
                  <a:pt x="0" y="20446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14318031-1AE4-1EA5-EA4C-1E40CA6BA2A0}"/>
              </a:ext>
            </a:extLst>
          </p:cNvPr>
          <p:cNvSpPr/>
          <p:nvPr/>
        </p:nvSpPr>
        <p:spPr>
          <a:xfrm>
            <a:off x="5715011" y="2661543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56F8A124-4E05-C3CF-1E3F-E414FB364304}"/>
              </a:ext>
            </a:extLst>
          </p:cNvPr>
          <p:cNvSpPr/>
          <p:nvPr/>
        </p:nvSpPr>
        <p:spPr>
          <a:xfrm>
            <a:off x="4199191" y="3434779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动作 (Action)</a:t>
            </a:r>
            <a:endParaRPr lang="en-US" sz="16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94277EC-BD12-3355-578C-74FCAB207AD2}"/>
              </a:ext>
            </a:extLst>
          </p:cNvPr>
          <p:cNvSpPr/>
          <p:nvPr/>
        </p:nvSpPr>
        <p:spPr>
          <a:xfrm>
            <a:off x="4453191" y="3891852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智能体可调的参数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对小车施力的大小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B57809C5-B3CA-4C00-62C7-A33E1B3C60ED}"/>
              </a:ext>
            </a:extLst>
          </p:cNvPr>
          <p:cNvSpPr/>
          <p:nvPr/>
        </p:nvSpPr>
        <p:spPr>
          <a:xfrm>
            <a:off x="8246441" y="2458498"/>
            <a:ext cx="3695700" cy="2146300"/>
          </a:xfrm>
          <a:custGeom>
            <a:avLst/>
            <a:gdLst/>
            <a:ahLst/>
            <a:cxnLst/>
            <a:rect l="l" t="t" r="r" b="b"/>
            <a:pathLst>
              <a:path w="3695700" h="2146300">
                <a:moveTo>
                  <a:pt x="101606" y="0"/>
                </a:moveTo>
                <a:lnTo>
                  <a:pt x="3594094" y="0"/>
                </a:lnTo>
                <a:cubicBezTo>
                  <a:pt x="3650210" y="0"/>
                  <a:pt x="3695700" y="45490"/>
                  <a:pt x="3695700" y="101606"/>
                </a:cubicBezTo>
                <a:lnTo>
                  <a:pt x="3695700" y="2044694"/>
                </a:lnTo>
                <a:cubicBezTo>
                  <a:pt x="3695700" y="2100810"/>
                  <a:pt x="3650210" y="2146300"/>
                  <a:pt x="3594094" y="2146300"/>
                </a:cubicBezTo>
                <a:lnTo>
                  <a:pt x="101606" y="2146300"/>
                </a:lnTo>
                <a:cubicBezTo>
                  <a:pt x="45490" y="2146300"/>
                  <a:pt x="0" y="2100810"/>
                  <a:pt x="0" y="20446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8C3EA85A-246F-0E42-5F3E-320975EA0885}"/>
              </a:ext>
            </a:extLst>
          </p:cNvPr>
          <p:cNvSpPr/>
          <p:nvPr/>
        </p:nvSpPr>
        <p:spPr>
          <a:xfrm>
            <a:off x="9787506" y="266154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71807" y="0"/>
                </a:moveTo>
                <a:lnTo>
                  <a:pt x="438507" y="0"/>
                </a:lnTo>
                <a:cubicBezTo>
                  <a:pt x="470059" y="0"/>
                  <a:pt x="495776" y="25956"/>
                  <a:pt x="494586" y="57388"/>
                </a:cubicBezTo>
                <a:cubicBezTo>
                  <a:pt x="494348" y="63698"/>
                  <a:pt x="494109" y="70009"/>
                  <a:pt x="493752" y="76200"/>
                </a:cubicBezTo>
                <a:lnTo>
                  <a:pt x="552807" y="76200"/>
                </a:lnTo>
                <a:cubicBezTo>
                  <a:pt x="583883" y="76200"/>
                  <a:pt x="611267" y="101918"/>
                  <a:pt x="608886" y="135493"/>
                </a:cubicBezTo>
                <a:cubicBezTo>
                  <a:pt x="599956" y="258961"/>
                  <a:pt x="536853" y="326827"/>
                  <a:pt x="468392" y="362307"/>
                </a:cubicBezTo>
                <a:cubicBezTo>
                  <a:pt x="449580" y="372070"/>
                  <a:pt x="430411" y="379333"/>
                  <a:pt x="412194" y="384691"/>
                </a:cubicBezTo>
                <a:cubicBezTo>
                  <a:pt x="388144" y="418743"/>
                  <a:pt x="363141" y="436721"/>
                  <a:pt x="343257" y="446365"/>
                </a:cubicBezTo>
                <a:lnTo>
                  <a:pt x="343257" y="533400"/>
                </a:lnTo>
                <a:lnTo>
                  <a:pt x="419457" y="533400"/>
                </a:lnTo>
                <a:cubicBezTo>
                  <a:pt x="440531" y="533400"/>
                  <a:pt x="457557" y="550426"/>
                  <a:pt x="457557" y="571500"/>
                </a:cubicBezTo>
                <a:cubicBezTo>
                  <a:pt x="457557" y="592574"/>
                  <a:pt x="440531" y="609600"/>
                  <a:pt x="419457" y="609600"/>
                </a:cubicBezTo>
                <a:lnTo>
                  <a:pt x="190857" y="609600"/>
                </a:lnTo>
                <a:cubicBezTo>
                  <a:pt x="169783" y="609600"/>
                  <a:pt x="152757" y="592574"/>
                  <a:pt x="152757" y="571500"/>
                </a:cubicBezTo>
                <a:cubicBezTo>
                  <a:pt x="152757" y="550426"/>
                  <a:pt x="169783" y="533400"/>
                  <a:pt x="190857" y="533400"/>
                </a:cubicBezTo>
                <a:lnTo>
                  <a:pt x="267057" y="533400"/>
                </a:lnTo>
                <a:lnTo>
                  <a:pt x="267057" y="446365"/>
                </a:lnTo>
                <a:cubicBezTo>
                  <a:pt x="248007" y="437197"/>
                  <a:pt x="224314" y="420172"/>
                  <a:pt x="201216" y="388858"/>
                </a:cubicBezTo>
                <a:cubicBezTo>
                  <a:pt x="179308" y="383143"/>
                  <a:pt x="155496" y="374452"/>
                  <a:pt x="132278" y="361355"/>
                </a:cubicBezTo>
                <a:cubicBezTo>
                  <a:pt x="67866" y="325279"/>
                  <a:pt x="9763" y="257294"/>
                  <a:pt x="1429" y="135255"/>
                </a:cubicBezTo>
                <a:cubicBezTo>
                  <a:pt x="-833" y="101798"/>
                  <a:pt x="26432" y="76081"/>
                  <a:pt x="57507" y="76081"/>
                </a:cubicBezTo>
                <a:lnTo>
                  <a:pt x="116562" y="76081"/>
                </a:lnTo>
                <a:cubicBezTo>
                  <a:pt x="116205" y="69890"/>
                  <a:pt x="115967" y="63698"/>
                  <a:pt x="115729" y="57269"/>
                </a:cubicBezTo>
                <a:cubicBezTo>
                  <a:pt x="114538" y="25717"/>
                  <a:pt x="140256" y="-119"/>
                  <a:pt x="171807" y="-119"/>
                </a:cubicBezTo>
                <a:close/>
                <a:moveTo>
                  <a:pt x="120848" y="133350"/>
                </a:moveTo>
                <a:lnTo>
                  <a:pt x="58460" y="133350"/>
                </a:lnTo>
                <a:cubicBezTo>
                  <a:pt x="65842" y="234196"/>
                  <a:pt x="112157" y="284678"/>
                  <a:pt x="159901" y="311468"/>
                </a:cubicBezTo>
                <a:cubicBezTo>
                  <a:pt x="142756" y="267057"/>
                  <a:pt x="128588" y="209074"/>
                  <a:pt x="120848" y="133350"/>
                </a:cubicBezTo>
                <a:close/>
                <a:moveTo>
                  <a:pt x="452437" y="305753"/>
                </a:moveTo>
                <a:cubicBezTo>
                  <a:pt x="500658" y="277416"/>
                  <a:pt x="544235" y="227052"/>
                  <a:pt x="551617" y="133350"/>
                </a:cubicBezTo>
                <a:lnTo>
                  <a:pt x="489347" y="133350"/>
                </a:lnTo>
                <a:cubicBezTo>
                  <a:pt x="481965" y="205859"/>
                  <a:pt x="468630" y="262176"/>
                  <a:pt x="452437" y="305753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C541EC4F-6970-74B4-9E9A-8F8CD280D7C5}"/>
              </a:ext>
            </a:extLst>
          </p:cNvPr>
          <p:cNvSpPr/>
          <p:nvPr/>
        </p:nvSpPr>
        <p:spPr>
          <a:xfrm>
            <a:off x="8195486" y="3434779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奖励 (Reward)</a:t>
            </a:r>
            <a:endParaRPr lang="en-US" sz="16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7140E5A-88DF-86B0-6BAD-4568A8AE6CB0}"/>
              </a:ext>
            </a:extLst>
          </p:cNvPr>
          <p:cNvSpPr/>
          <p:nvPr/>
        </p:nvSpPr>
        <p:spPr>
          <a:xfrm>
            <a:off x="8449486" y="3891852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600" dirty="0"/>
              <a:t>待探究的量，可能为</a:t>
            </a:r>
            <a:r>
              <a:rPr lang="en-US" altLang="zh-CN" sz="1600" dirty="0"/>
              <a:t>-|</a:t>
            </a:r>
            <a:r>
              <a:rPr lang="zh-CN" altLang="en-US" sz="1600" dirty="0"/>
              <a:t>角度</a:t>
            </a:r>
            <a:r>
              <a:rPr lang="en-US" altLang="zh-CN" sz="1600" dirty="0"/>
              <a:t>|</a:t>
            </a:r>
            <a:r>
              <a:rPr lang="zh-CN" altLang="en-US" sz="1600" dirty="0"/>
              <a:t>，</a:t>
            </a:r>
            <a:r>
              <a:rPr lang="en-US" altLang="zh-CN" sz="1600" dirty="0"/>
              <a:t>-|</a:t>
            </a:r>
            <a:r>
              <a:rPr lang="zh-CN" altLang="en-US" sz="1600" dirty="0"/>
              <a:t>角度</a:t>
            </a:r>
            <a:r>
              <a:rPr lang="en-US" altLang="zh-CN" sz="1600" dirty="0"/>
              <a:t>|-|</a:t>
            </a:r>
            <a:r>
              <a:rPr lang="zh-CN" altLang="en-US" sz="1600" dirty="0"/>
              <a:t>角加速度</a:t>
            </a:r>
            <a:r>
              <a:rPr lang="en-US" altLang="zh-CN" sz="1600" dirty="0"/>
              <a:t>|…..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27096CF2-B545-CE63-AE48-45C7BEACDD13}"/>
              </a:ext>
            </a:extLst>
          </p:cNvPr>
          <p:cNvSpPr/>
          <p:nvPr/>
        </p:nvSpPr>
        <p:spPr>
          <a:xfrm>
            <a:off x="253851" y="4907257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zh-CN" altLang="en-US" sz="1600" dirty="0"/>
              <a:t>核心在于</a:t>
            </a:r>
            <a:r>
              <a:rPr lang="en-US" altLang="zh-CN" sz="1600" dirty="0"/>
              <a:t>Q</a:t>
            </a:r>
            <a:r>
              <a:rPr lang="zh-CN" altLang="en-US" sz="1600" dirty="0"/>
              <a:t>值表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4223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7BDEF-3F16-847E-D5A8-77B209BB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C4EBB64E-1D62-2CEC-4F4E-C2E743A7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2E27C082-5F13-C831-486D-16B5A3ED7900}"/>
              </a:ext>
            </a:extLst>
          </p:cNvPr>
          <p:cNvSpPr/>
          <p:nvPr/>
        </p:nvSpPr>
        <p:spPr>
          <a:xfrm>
            <a:off x="101600" y="633138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D7E3AB2-B26F-415C-5797-7A11A379D6B5}"/>
              </a:ext>
            </a:extLst>
          </p:cNvPr>
          <p:cNvSpPr/>
          <p:nvPr/>
        </p:nvSpPr>
        <p:spPr>
          <a:xfrm>
            <a:off x="1752820" y="8475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" y="57150"/>
                </a:moveTo>
                <a:cubicBezTo>
                  <a:pt x="12769" y="57150"/>
                  <a:pt x="0" y="69919"/>
                  <a:pt x="0" y="85725"/>
                </a:cubicBezTo>
                <a:cubicBezTo>
                  <a:pt x="0" y="101531"/>
                  <a:pt x="12769" y="114300"/>
                  <a:pt x="28575" y="114300"/>
                </a:cubicBezTo>
                <a:lnTo>
                  <a:pt x="105995" y="114300"/>
                </a:lnTo>
                <a:cubicBezTo>
                  <a:pt x="116979" y="139571"/>
                  <a:pt x="142161" y="157163"/>
                  <a:pt x="171450" y="157163"/>
                </a:cubicBezTo>
                <a:cubicBezTo>
                  <a:pt x="200739" y="157163"/>
                  <a:pt x="225921" y="139571"/>
                  <a:pt x="236905" y="114300"/>
                </a:cubicBezTo>
                <a:lnTo>
                  <a:pt x="428625" y="114300"/>
                </a:lnTo>
                <a:cubicBezTo>
                  <a:pt x="444431" y="114300"/>
                  <a:pt x="457200" y="101531"/>
                  <a:pt x="457200" y="85725"/>
                </a:cubicBezTo>
                <a:cubicBezTo>
                  <a:pt x="457200" y="69919"/>
                  <a:pt x="444431" y="57150"/>
                  <a:pt x="428625" y="57150"/>
                </a:cubicBezTo>
                <a:lnTo>
                  <a:pt x="236905" y="57150"/>
                </a:lnTo>
                <a:cubicBezTo>
                  <a:pt x="225921" y="31879"/>
                  <a:pt x="200739" y="14288"/>
                  <a:pt x="171450" y="14288"/>
                </a:cubicBezTo>
                <a:cubicBezTo>
                  <a:pt x="142161" y="14288"/>
                  <a:pt x="116979" y="31879"/>
                  <a:pt x="105995" y="57150"/>
                </a:cubicBezTo>
                <a:lnTo>
                  <a:pt x="28575" y="57150"/>
                </a:lnTo>
                <a:close/>
                <a:moveTo>
                  <a:pt x="28575" y="200025"/>
                </a:move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248870" y="257175"/>
                </a:lnTo>
                <a:cubicBezTo>
                  <a:pt x="259854" y="282446"/>
                  <a:pt x="285036" y="300038"/>
                  <a:pt x="314325" y="300038"/>
                </a:cubicBezTo>
                <a:cubicBezTo>
                  <a:pt x="343614" y="300038"/>
                  <a:pt x="368796" y="282446"/>
                  <a:pt x="379780" y="257175"/>
                </a:cubicBez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379780" y="200025"/>
                </a:lnTo>
                <a:cubicBezTo>
                  <a:pt x="368796" y="174754"/>
                  <a:pt x="343614" y="157163"/>
                  <a:pt x="314325" y="157163"/>
                </a:cubicBezTo>
                <a:cubicBezTo>
                  <a:pt x="285036" y="157163"/>
                  <a:pt x="259854" y="174754"/>
                  <a:pt x="248870" y="200025"/>
                </a:cubicBezTo>
                <a:lnTo>
                  <a:pt x="28575" y="200025"/>
                </a:lnTo>
                <a:close/>
                <a:moveTo>
                  <a:pt x="28575" y="342900"/>
                </a:moveTo>
                <a:cubicBezTo>
                  <a:pt x="12769" y="342900"/>
                  <a:pt x="0" y="355669"/>
                  <a:pt x="0" y="371475"/>
                </a:cubicBezTo>
                <a:cubicBezTo>
                  <a:pt x="0" y="387281"/>
                  <a:pt x="12769" y="400050"/>
                  <a:pt x="28575" y="400050"/>
                </a:cubicBezTo>
                <a:lnTo>
                  <a:pt x="77420" y="400050"/>
                </a:lnTo>
                <a:cubicBezTo>
                  <a:pt x="88404" y="425321"/>
                  <a:pt x="113586" y="442913"/>
                  <a:pt x="142875" y="442913"/>
                </a:cubicBezTo>
                <a:cubicBezTo>
                  <a:pt x="172164" y="442913"/>
                  <a:pt x="197346" y="425321"/>
                  <a:pt x="208330" y="400050"/>
                </a:cubicBezTo>
                <a:lnTo>
                  <a:pt x="428625" y="400050"/>
                </a:lnTo>
                <a:cubicBezTo>
                  <a:pt x="444431" y="400050"/>
                  <a:pt x="457200" y="387281"/>
                  <a:pt x="457200" y="371475"/>
                </a:cubicBezTo>
                <a:cubicBezTo>
                  <a:pt x="457200" y="355669"/>
                  <a:pt x="444431" y="342900"/>
                  <a:pt x="428625" y="342900"/>
                </a:cubicBezTo>
                <a:lnTo>
                  <a:pt x="208330" y="342900"/>
                </a:lnTo>
                <a:cubicBezTo>
                  <a:pt x="197346" y="317629"/>
                  <a:pt x="172164" y="300038"/>
                  <a:pt x="142875" y="300038"/>
                </a:cubicBezTo>
                <a:cubicBezTo>
                  <a:pt x="113586" y="300038"/>
                  <a:pt x="88404" y="317629"/>
                  <a:pt x="77420" y="342900"/>
                </a:cubicBezTo>
                <a:lnTo>
                  <a:pt x="28575" y="342900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52B7A41-8546-C08A-AB0C-B80AD43A8B18}"/>
              </a:ext>
            </a:extLst>
          </p:cNvPr>
          <p:cNvSpPr/>
          <p:nvPr/>
        </p:nvSpPr>
        <p:spPr>
          <a:xfrm>
            <a:off x="50800" y="149648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控制变量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EA45FC3-D22D-3A9A-DCBE-7221CB0F376E}"/>
              </a:ext>
            </a:extLst>
          </p:cNvPr>
          <p:cNvSpPr/>
          <p:nvPr/>
        </p:nvSpPr>
        <p:spPr>
          <a:xfrm>
            <a:off x="263490" y="1707791"/>
            <a:ext cx="3536712" cy="992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zh-CN" dirty="0"/>
              <a:t>Ⅰ</a:t>
            </a:r>
            <a:r>
              <a:rPr lang="en-US" altLang="zh-CN" dirty="0"/>
              <a:t>.</a:t>
            </a:r>
            <a:r>
              <a:rPr lang="zh-CN" altLang="zh-CN" dirty="0"/>
              <a:t>学习率对函数收敛速度的影响</a:t>
            </a:r>
          </a:p>
          <a:p>
            <a:r>
              <a:rPr lang="zh-CN" altLang="zh-CN" dirty="0"/>
              <a:t>Ⅱ</a:t>
            </a:r>
            <a:r>
              <a:rPr lang="en-US" altLang="zh-CN" dirty="0"/>
              <a:t>.</a:t>
            </a:r>
            <a:r>
              <a:rPr lang="zh-CN" altLang="zh-CN" dirty="0"/>
              <a:t>时间步长对函数收敛速度的影响</a:t>
            </a:r>
          </a:p>
          <a:p>
            <a:r>
              <a:rPr lang="zh-CN" altLang="zh-CN" dirty="0"/>
              <a:t>Ⅲ</a:t>
            </a:r>
            <a:r>
              <a:rPr lang="en-US" altLang="zh-CN" dirty="0"/>
              <a:t>.</a:t>
            </a:r>
            <a:r>
              <a:rPr lang="zh-CN" altLang="zh-CN" dirty="0"/>
              <a:t>奖励函数各值对收敛速度的影响</a:t>
            </a: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D1EFD3F9-ED4A-D89A-FE02-E8F652137376}"/>
              </a:ext>
            </a:extLst>
          </p:cNvPr>
          <p:cNvSpPr/>
          <p:nvPr/>
        </p:nvSpPr>
        <p:spPr>
          <a:xfrm>
            <a:off x="124509" y="2665138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0DB53C6E-1B78-52A9-E4E5-A012E3255F9C}"/>
              </a:ext>
            </a:extLst>
          </p:cNvPr>
          <p:cNvSpPr/>
          <p:nvPr/>
        </p:nvSpPr>
        <p:spPr>
          <a:xfrm>
            <a:off x="1750245" y="2901631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05549" y="55721"/>
                </a:moveTo>
                <a:cubicBezTo>
                  <a:pt x="90636" y="50721"/>
                  <a:pt x="82510" y="34469"/>
                  <a:pt x="87511" y="19556"/>
                </a:cubicBezTo>
                <a:cubicBezTo>
                  <a:pt x="92512" y="4643"/>
                  <a:pt x="108674" y="-3483"/>
                  <a:pt x="123676" y="1429"/>
                </a:cubicBezTo>
                <a:lnTo>
                  <a:pt x="224582" y="35094"/>
                </a:lnTo>
                <a:cubicBezTo>
                  <a:pt x="236994" y="14109"/>
                  <a:pt x="259943" y="0"/>
                  <a:pt x="286107" y="0"/>
                </a:cubicBezTo>
                <a:cubicBezTo>
                  <a:pt x="325576" y="0"/>
                  <a:pt x="357545" y="31968"/>
                  <a:pt x="357545" y="71438"/>
                </a:cubicBezTo>
                <a:cubicBezTo>
                  <a:pt x="357545" y="74116"/>
                  <a:pt x="357366" y="76706"/>
                  <a:pt x="357098" y="79296"/>
                </a:cubicBezTo>
                <a:lnTo>
                  <a:pt x="466576" y="115818"/>
                </a:lnTo>
                <a:cubicBezTo>
                  <a:pt x="481578" y="120819"/>
                  <a:pt x="489615" y="136981"/>
                  <a:pt x="484614" y="151983"/>
                </a:cubicBezTo>
                <a:cubicBezTo>
                  <a:pt x="479614" y="166985"/>
                  <a:pt x="463451" y="175022"/>
                  <a:pt x="448449" y="170021"/>
                </a:cubicBezTo>
                <a:lnTo>
                  <a:pt x="327452" y="129659"/>
                </a:lnTo>
                <a:cubicBezTo>
                  <a:pt x="323433" y="132517"/>
                  <a:pt x="319147" y="134928"/>
                  <a:pt x="314593" y="136981"/>
                </a:cubicBezTo>
                <a:lnTo>
                  <a:pt x="314593" y="428714"/>
                </a:lnTo>
                <a:cubicBezTo>
                  <a:pt x="314593" y="444520"/>
                  <a:pt x="301823" y="457289"/>
                  <a:pt x="286018" y="457289"/>
                </a:cubicBezTo>
                <a:lnTo>
                  <a:pt x="114568" y="457289"/>
                </a:lnTo>
                <a:cubicBezTo>
                  <a:pt x="98762" y="457289"/>
                  <a:pt x="85993" y="444520"/>
                  <a:pt x="85993" y="428714"/>
                </a:cubicBezTo>
                <a:cubicBezTo>
                  <a:pt x="85993" y="412909"/>
                  <a:pt x="98762" y="400139"/>
                  <a:pt x="114568" y="400139"/>
                </a:cubicBezTo>
                <a:lnTo>
                  <a:pt x="257443" y="400139"/>
                </a:lnTo>
                <a:lnTo>
                  <a:pt x="257443" y="136981"/>
                </a:lnTo>
                <a:cubicBezTo>
                  <a:pt x="238691" y="128766"/>
                  <a:pt x="224224" y="112871"/>
                  <a:pt x="217974" y="93226"/>
                </a:cubicBezTo>
                <a:lnTo>
                  <a:pt x="105549" y="55721"/>
                </a:lnTo>
                <a:close/>
                <a:moveTo>
                  <a:pt x="179308" y="257175"/>
                </a:moveTo>
                <a:lnTo>
                  <a:pt x="114568" y="146268"/>
                </a:lnTo>
                <a:lnTo>
                  <a:pt x="49917" y="257175"/>
                </a:lnTo>
                <a:lnTo>
                  <a:pt x="179308" y="257175"/>
                </a:lnTo>
                <a:close/>
                <a:moveTo>
                  <a:pt x="114657" y="342900"/>
                </a:moveTo>
                <a:cubicBezTo>
                  <a:pt x="58489" y="342900"/>
                  <a:pt x="11787" y="312539"/>
                  <a:pt x="2143" y="272445"/>
                </a:cubicBezTo>
                <a:cubicBezTo>
                  <a:pt x="-179" y="262622"/>
                  <a:pt x="3036" y="252532"/>
                  <a:pt x="8126" y="243780"/>
                </a:cubicBezTo>
                <a:lnTo>
                  <a:pt x="93137" y="98048"/>
                </a:lnTo>
                <a:cubicBezTo>
                  <a:pt x="97601" y="90368"/>
                  <a:pt x="105817" y="85725"/>
                  <a:pt x="114657" y="85725"/>
                </a:cubicBezTo>
                <a:cubicBezTo>
                  <a:pt x="123498" y="85725"/>
                  <a:pt x="131713" y="90458"/>
                  <a:pt x="136178" y="98048"/>
                </a:cubicBezTo>
                <a:lnTo>
                  <a:pt x="221188" y="243780"/>
                </a:lnTo>
                <a:cubicBezTo>
                  <a:pt x="226278" y="252532"/>
                  <a:pt x="229493" y="262622"/>
                  <a:pt x="227171" y="272445"/>
                </a:cubicBezTo>
                <a:cubicBezTo>
                  <a:pt x="217527" y="312450"/>
                  <a:pt x="170825" y="342900"/>
                  <a:pt x="114657" y="342900"/>
                </a:cubicBezTo>
                <a:close/>
                <a:moveTo>
                  <a:pt x="456486" y="260568"/>
                </a:moveTo>
                <a:lnTo>
                  <a:pt x="391835" y="371475"/>
                </a:lnTo>
                <a:lnTo>
                  <a:pt x="521226" y="371475"/>
                </a:lnTo>
                <a:lnTo>
                  <a:pt x="456575" y="260568"/>
                </a:lnTo>
                <a:close/>
                <a:moveTo>
                  <a:pt x="569000" y="386745"/>
                </a:moveTo>
                <a:cubicBezTo>
                  <a:pt x="559356" y="426839"/>
                  <a:pt x="512653" y="457200"/>
                  <a:pt x="456486" y="457200"/>
                </a:cubicBezTo>
                <a:cubicBezTo>
                  <a:pt x="400318" y="457200"/>
                  <a:pt x="353616" y="426839"/>
                  <a:pt x="343972" y="386745"/>
                </a:cubicBezTo>
                <a:cubicBezTo>
                  <a:pt x="341650" y="376922"/>
                  <a:pt x="344865" y="366832"/>
                  <a:pt x="349954" y="358080"/>
                </a:cubicBezTo>
                <a:lnTo>
                  <a:pt x="434965" y="212348"/>
                </a:lnTo>
                <a:cubicBezTo>
                  <a:pt x="439430" y="204668"/>
                  <a:pt x="447645" y="200025"/>
                  <a:pt x="456486" y="200025"/>
                </a:cubicBezTo>
                <a:cubicBezTo>
                  <a:pt x="465326" y="200025"/>
                  <a:pt x="473541" y="204758"/>
                  <a:pt x="478006" y="212348"/>
                </a:cubicBezTo>
                <a:lnTo>
                  <a:pt x="563017" y="358080"/>
                </a:lnTo>
                <a:cubicBezTo>
                  <a:pt x="568107" y="366832"/>
                  <a:pt x="571321" y="376922"/>
                  <a:pt x="569000" y="386745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C402BF1-1D68-5836-5EE8-35A24602CBC1}"/>
              </a:ext>
            </a:extLst>
          </p:cNvPr>
          <p:cNvSpPr/>
          <p:nvPr/>
        </p:nvSpPr>
        <p:spPr>
          <a:xfrm>
            <a:off x="105375" y="3550598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统一条件</a:t>
            </a:r>
            <a:endParaRPr lang="en-US" sz="16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A3B42F0F-8C29-5BC5-A95C-C626AF73250F}"/>
              </a:ext>
            </a:extLst>
          </p:cNvPr>
          <p:cNvSpPr/>
          <p:nvPr/>
        </p:nvSpPr>
        <p:spPr>
          <a:xfrm>
            <a:off x="359375" y="4007670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统一原水20分、体积20mL、一次性注水，并严控压实度与侧漏。</a:t>
            </a:r>
            <a:endParaRPr lang="en-US" sz="160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F22483E-3483-746C-FBCD-A0A2F6343D96}"/>
              </a:ext>
            </a:extLst>
          </p:cNvPr>
          <p:cNvSpPr/>
          <p:nvPr/>
        </p:nvSpPr>
        <p:spPr>
          <a:xfrm>
            <a:off x="124509" y="4686349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9A5257E1-6C77-73CF-B6DB-41D2BFE701D1}"/>
              </a:ext>
            </a:extLst>
          </p:cNvPr>
          <p:cNvSpPr/>
          <p:nvPr/>
        </p:nvSpPr>
        <p:spPr>
          <a:xfrm>
            <a:off x="1809815" y="4900724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23153" y="59650"/>
                </a:moveTo>
                <a:cubicBezTo>
                  <a:pt x="232440" y="46881"/>
                  <a:pt x="229582" y="29021"/>
                  <a:pt x="216813" y="19735"/>
                </a:cubicBezTo>
                <a:cubicBezTo>
                  <a:pt x="204043" y="10448"/>
                  <a:pt x="186184" y="13305"/>
                  <a:pt x="176897" y="26075"/>
                </a:cubicBezTo>
                <a:lnTo>
                  <a:pt x="82242" y="156180"/>
                </a:lnTo>
                <a:lnTo>
                  <a:pt x="48756" y="122694"/>
                </a:lnTo>
                <a:cubicBezTo>
                  <a:pt x="37594" y="111532"/>
                  <a:pt x="19467" y="111532"/>
                  <a:pt x="8305" y="122694"/>
                </a:cubicBezTo>
                <a:cubicBezTo>
                  <a:pt x="-2857" y="133856"/>
                  <a:pt x="-2857" y="151983"/>
                  <a:pt x="8305" y="163145"/>
                </a:cubicBezTo>
                <a:lnTo>
                  <a:pt x="65455" y="220295"/>
                </a:lnTo>
                <a:cubicBezTo>
                  <a:pt x="71348" y="226189"/>
                  <a:pt x="79564" y="229225"/>
                  <a:pt x="87868" y="228600"/>
                </a:cubicBezTo>
                <a:cubicBezTo>
                  <a:pt x="96173" y="227975"/>
                  <a:pt x="103852" y="223689"/>
                  <a:pt x="108764" y="216902"/>
                </a:cubicBezTo>
                <a:lnTo>
                  <a:pt x="223064" y="59740"/>
                </a:lnTo>
                <a:close/>
                <a:moveTo>
                  <a:pt x="337453" y="181094"/>
                </a:moveTo>
                <a:cubicBezTo>
                  <a:pt x="346740" y="168325"/>
                  <a:pt x="343882" y="150465"/>
                  <a:pt x="331113" y="141178"/>
                </a:cubicBezTo>
                <a:cubicBezTo>
                  <a:pt x="318343" y="131891"/>
                  <a:pt x="300484" y="134749"/>
                  <a:pt x="291197" y="147518"/>
                </a:cubicBezTo>
                <a:lnTo>
                  <a:pt x="139392" y="356205"/>
                </a:lnTo>
                <a:lnTo>
                  <a:pt x="77331" y="294144"/>
                </a:lnTo>
                <a:cubicBezTo>
                  <a:pt x="66169" y="282982"/>
                  <a:pt x="48042" y="282982"/>
                  <a:pt x="36880" y="294144"/>
                </a:cubicBezTo>
                <a:cubicBezTo>
                  <a:pt x="25717" y="305306"/>
                  <a:pt x="25717" y="323433"/>
                  <a:pt x="36880" y="334595"/>
                </a:cubicBezTo>
                <a:lnTo>
                  <a:pt x="122605" y="420320"/>
                </a:lnTo>
                <a:cubicBezTo>
                  <a:pt x="128498" y="426214"/>
                  <a:pt x="136714" y="429250"/>
                  <a:pt x="145018" y="428625"/>
                </a:cubicBezTo>
                <a:cubicBezTo>
                  <a:pt x="153323" y="428000"/>
                  <a:pt x="161002" y="423714"/>
                  <a:pt x="165914" y="416927"/>
                </a:cubicBezTo>
                <a:lnTo>
                  <a:pt x="337364" y="181183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578FDED-4FD0-23D2-8525-7E33AFC693D6}"/>
              </a:ext>
            </a:extLst>
          </p:cNvPr>
          <p:cNvSpPr/>
          <p:nvPr/>
        </p:nvSpPr>
        <p:spPr>
          <a:xfrm>
            <a:off x="50646" y="5549691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得出参数</a:t>
            </a:r>
            <a:endParaRPr lang="en-US" sz="16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2A34B8C1-0796-44AF-B546-412BCEB44520}"/>
              </a:ext>
            </a:extLst>
          </p:cNvPr>
          <p:cNvSpPr/>
          <p:nvPr/>
        </p:nvSpPr>
        <p:spPr>
          <a:xfrm>
            <a:off x="304646" y="6006763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学习率为动态衰减</a:t>
            </a:r>
            <a:endParaRPr lang="en-US" altLang="zh-CN" sz="1400" dirty="0">
              <a:solidFill>
                <a:srgbClr val="333333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时间步长为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0.05s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奖励函数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=-v</a:t>
            </a: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5BFC1B65-51A9-442C-F7A7-3341A0A702DC}"/>
              </a:ext>
            </a:extLst>
          </p:cNvPr>
          <p:cNvSpPr/>
          <p:nvPr/>
        </p:nvSpPr>
        <p:spPr>
          <a:xfrm>
            <a:off x="-517738" y="183079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zh-CN" altLang="en-US" sz="40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基于倒立摆模型做探究性学习</a:t>
            </a:r>
            <a:endParaRPr lang="en-US" sz="4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B622FA-CB23-37D0-0B75-CF405D2258FC}"/>
              </a:ext>
            </a:extLst>
          </p:cNvPr>
          <p:cNvSpPr txBox="1"/>
          <p:nvPr/>
        </p:nvSpPr>
        <p:spPr>
          <a:xfrm>
            <a:off x="4378538" y="852684"/>
            <a:ext cx="550461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实验背景：</a:t>
            </a:r>
            <a:endParaRPr lang="en-US" altLang="zh-CN" sz="2000" dirty="0">
              <a:solidFill>
                <a:srgbClr val="4A90E2"/>
              </a:solidFill>
              <a:latin typeface="Noto Sans SC" pitchFamily="34" charset="0"/>
              <a:ea typeface="Noto Sans SC" pitchFamily="34" charset="-122"/>
            </a:endParaRPr>
          </a:p>
          <a:p>
            <a:r>
              <a:rPr lang="zh-CN" altLang="en-US" dirty="0"/>
              <a:t>我们发现净水器过滤存在着更为复杂的模型，不适合直接构建仿真环境，所以我们决定更换研究模型以学习与改善强化学习模型的学习能力，再移植于净水器过滤问题上。</a:t>
            </a:r>
            <a:endParaRPr lang="en-US" altLang="zh-CN" dirty="0"/>
          </a:p>
          <a:p>
            <a:r>
              <a:rPr lang="zh-CN" altLang="en-US" dirty="0"/>
              <a:t>倒立摆模型作为一种简单、经典的控制模型，比较适合用于训练强化学习算法，我们搭建了模拟倒立摆模型的仿真物理学环境，用于实验。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实验目的：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/>
              <a:t>证明这些变量对强化学习算法的收敛率有影响，将结果作为初步假设放到对净水器中的强化学习算法中，后期再进行试验验证。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得出结论：</a:t>
            </a:r>
            <a:endParaRPr lang="en-US" altLang="zh-CN" dirty="0"/>
          </a:p>
          <a:p>
            <a:r>
              <a:rPr lang="zh-CN" altLang="en-US" dirty="0"/>
              <a:t>这些变量对收敛速度在倒立摆模型上有影响</a:t>
            </a:r>
          </a:p>
        </p:txBody>
      </p:sp>
    </p:spTree>
    <p:extLst>
      <p:ext uri="{BB962C8B-B14F-4D97-AF65-F5344CB8AC3E}">
        <p14:creationId xmlns:p14="http://schemas.microsoft.com/office/powerpoint/2010/main" val="1680122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81A92-3FAA-9BAC-05C9-72520F79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CC5135EA-884C-6084-5BF0-238E85FF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5" y="-121879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1156705-9694-5958-9C8E-B2F8A396200F}"/>
              </a:ext>
            </a:extLst>
          </p:cNvPr>
          <p:cNvSpPr/>
          <p:nvPr/>
        </p:nvSpPr>
        <p:spPr>
          <a:xfrm>
            <a:off x="314537" y="271382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实验现象</a:t>
            </a:r>
            <a:endParaRPr lang="en-US" sz="16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C7A2F06-31BC-98BD-8AA2-172832639ABA}"/>
              </a:ext>
            </a:extLst>
          </p:cNvPr>
          <p:cNvSpPr/>
          <p:nvPr/>
        </p:nvSpPr>
        <p:spPr>
          <a:xfrm>
            <a:off x="142462" y="238193"/>
            <a:ext cx="5740400" cy="3280959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91942762-F43D-4F0B-3D04-8E58BA2BE272}"/>
              </a:ext>
            </a:extLst>
          </p:cNvPr>
          <p:cNvSpPr/>
          <p:nvPr/>
        </p:nvSpPr>
        <p:spPr>
          <a:xfrm>
            <a:off x="6309138" y="238193"/>
            <a:ext cx="5740400" cy="3314148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A6DDD70-0A9D-5207-6C23-04B1F0951045}"/>
              </a:ext>
            </a:extLst>
          </p:cNvPr>
          <p:cNvSpPr/>
          <p:nvPr/>
        </p:nvSpPr>
        <p:spPr>
          <a:xfrm>
            <a:off x="142463" y="3552341"/>
            <a:ext cx="5740400" cy="3219934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60CD021B-4F8E-EA6D-A182-4DA063B03E4D}"/>
              </a:ext>
            </a:extLst>
          </p:cNvPr>
          <p:cNvSpPr/>
          <p:nvPr/>
        </p:nvSpPr>
        <p:spPr>
          <a:xfrm>
            <a:off x="6309137" y="3552341"/>
            <a:ext cx="5740400" cy="3219933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7F28B45-19C3-CCF5-0FBB-F58B744EE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" y="85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1" descr="图表, 折线图">
            <a:extLst>
              <a:ext uri="{FF2B5EF4-FFF2-40B4-BE49-F238E27FC236}">
                <a16:creationId xmlns:a16="http://schemas.microsoft.com/office/drawing/2014/main" id="{A4139394-1070-ECC4-3DAC-9FBF878E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12" y="402245"/>
            <a:ext cx="34671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A3E478CB-C335-DD99-CE9F-F8589A0BA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423" y="3219070"/>
            <a:ext cx="21579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4.1</a:t>
            </a:r>
            <a:r>
              <a:rPr lang="zh-CN" altLang="en-US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：空白对照组 </a:t>
            </a:r>
          </a:p>
        </p:txBody>
      </p:sp>
      <p:pic>
        <p:nvPicPr>
          <p:cNvPr id="18" name="图片 17" descr="图形用户界面, 图表">
            <a:extLst>
              <a:ext uri="{FF2B5EF4-FFF2-40B4-BE49-F238E27FC236}">
                <a16:creationId xmlns:a16="http://schemas.microsoft.com/office/drawing/2014/main" id="{3C09E74A-C5C0-031D-DF79-09BD8E797C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12" y="3552341"/>
            <a:ext cx="3465830" cy="28797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573BA75-9D7D-F838-F1B8-13D3E474CD21}"/>
              </a:ext>
            </a:extLst>
          </p:cNvPr>
          <p:cNvSpPr txBox="1"/>
          <p:nvPr/>
        </p:nvSpPr>
        <p:spPr>
          <a:xfrm>
            <a:off x="157905" y="6482298"/>
            <a:ext cx="62526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4.3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：将模拟用时间步长从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0.005s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调为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0.05s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 descr="图表">
            <a:extLst>
              <a:ext uri="{FF2B5EF4-FFF2-40B4-BE49-F238E27FC236}">
                <a16:creationId xmlns:a16="http://schemas.microsoft.com/office/drawing/2014/main" id="{B3C4FC8D-02E9-FF17-568E-6982E71614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422" y="3519152"/>
            <a:ext cx="3465830" cy="28797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B1454E8-9CCA-A922-79AF-A576C12D8F4E}"/>
              </a:ext>
            </a:extLst>
          </p:cNvPr>
          <p:cNvSpPr txBox="1"/>
          <p:nvPr/>
        </p:nvSpPr>
        <p:spPr>
          <a:xfrm>
            <a:off x="6103721" y="6412321"/>
            <a:ext cx="62526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4.4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：将单回合训练总奖励值下限由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-1000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调为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-2000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1A44F8BF-4EEE-EC58-5EAE-9AF7E0E72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422" y="408320"/>
            <a:ext cx="3463954" cy="28800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DF4EF5F-6582-9AB6-0662-2196289F4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82" y="3196453"/>
            <a:ext cx="33762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4.2</a:t>
            </a:r>
            <a:r>
              <a:rPr lang="zh-CN" altLang="en-US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：将探索率改为在</a:t>
            </a:r>
            <a:r>
              <a:rPr lang="en-US" altLang="zh-CN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0.3</a:t>
            </a:r>
            <a:r>
              <a:rPr lang="zh-CN" altLang="en-US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固定 </a:t>
            </a:r>
          </a:p>
        </p:txBody>
      </p:sp>
    </p:spTree>
    <p:extLst>
      <p:ext uri="{BB962C8B-B14F-4D97-AF65-F5344CB8AC3E}">
        <p14:creationId xmlns:p14="http://schemas.microsoft.com/office/powerpoint/2010/main" val="785652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0D673-506C-9AB8-5810-FFA52B2A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38A170F1-AB88-52D1-A5D7-DF0F29276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" y="635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0082722-0941-858D-6052-16B5632DE89E}"/>
              </a:ext>
            </a:extLst>
          </p:cNvPr>
          <p:cNvSpPr/>
          <p:nvPr/>
        </p:nvSpPr>
        <p:spPr>
          <a:xfrm>
            <a:off x="-623339" y="99062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基于</a:t>
            </a:r>
            <a:r>
              <a:rPr lang="en-US" altLang="zh-CN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Q</a:t>
            </a: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学习算法的倒立摆运行状态图及代码</a:t>
            </a:r>
            <a:endParaRPr lang="en-US" sz="3600" dirty="0">
              <a:solidFill>
                <a:srgbClr val="4A90E2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095DDDB6-C2BC-825E-5020-817C91B98817}"/>
              </a:ext>
            </a:extLst>
          </p:cNvPr>
          <p:cNvSpPr/>
          <p:nvPr/>
        </p:nvSpPr>
        <p:spPr>
          <a:xfrm>
            <a:off x="1560887" y="1927811"/>
            <a:ext cx="3803206" cy="3855623"/>
          </a:xfrm>
          <a:custGeom>
            <a:avLst/>
            <a:gdLst/>
            <a:ahLst/>
            <a:cxnLst/>
            <a:rect l="l" t="t" r="r" b="b"/>
            <a:pathLst>
              <a:path w="3695700" h="2146300">
                <a:moveTo>
                  <a:pt x="101606" y="0"/>
                </a:moveTo>
                <a:lnTo>
                  <a:pt x="3594094" y="0"/>
                </a:lnTo>
                <a:cubicBezTo>
                  <a:pt x="3650210" y="0"/>
                  <a:pt x="3695700" y="45490"/>
                  <a:pt x="3695700" y="101606"/>
                </a:cubicBezTo>
                <a:lnTo>
                  <a:pt x="3695700" y="2044694"/>
                </a:lnTo>
                <a:cubicBezTo>
                  <a:pt x="3695700" y="2100810"/>
                  <a:pt x="3650210" y="2146300"/>
                  <a:pt x="3594094" y="2146300"/>
                </a:cubicBezTo>
                <a:lnTo>
                  <a:pt x="101606" y="2146300"/>
                </a:lnTo>
                <a:cubicBezTo>
                  <a:pt x="45490" y="2146300"/>
                  <a:pt x="0" y="2100810"/>
                  <a:pt x="0" y="20446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81E416-9105-13C9-A29C-83965568C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821" y="1933635"/>
            <a:ext cx="3872302" cy="4059470"/>
          </a:xfrm>
          <a:prstGeom prst="rect">
            <a:avLst/>
          </a:prstGeom>
        </p:spPr>
      </p:pic>
      <p:pic>
        <p:nvPicPr>
          <p:cNvPr id="8" name="502c208ecf368a85294236d00909a3d4">
            <a:hlinkClick r:id="" action="ppaction://media"/>
            <a:extLst>
              <a:ext uri="{FF2B5EF4-FFF2-40B4-BE49-F238E27FC236}">
                <a16:creationId xmlns:a16="http://schemas.microsoft.com/office/drawing/2014/main" id="{5ED11E41-4754-5B64-A6AC-5E9BA4D01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9937" y="2049533"/>
            <a:ext cx="3493453" cy="35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8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9" y="1645785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净水器</a:t>
            </a:r>
            <a:r>
              <a:rPr lang="en-US" sz="3600" dirty="0" err="1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强化学习框架：MDP建模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3851" y="2458498"/>
            <a:ext cx="3695700" cy="2146300"/>
          </a:xfrm>
          <a:custGeom>
            <a:avLst/>
            <a:gdLst/>
            <a:ahLst/>
            <a:cxnLst/>
            <a:rect l="l" t="t" r="r" b="b"/>
            <a:pathLst>
              <a:path w="3695700" h="2146300">
                <a:moveTo>
                  <a:pt x="101606" y="0"/>
                </a:moveTo>
                <a:lnTo>
                  <a:pt x="3594094" y="0"/>
                </a:lnTo>
                <a:cubicBezTo>
                  <a:pt x="3650210" y="0"/>
                  <a:pt x="3695700" y="45490"/>
                  <a:pt x="3695700" y="101606"/>
                </a:cubicBezTo>
                <a:lnTo>
                  <a:pt x="3695700" y="2044694"/>
                </a:lnTo>
                <a:cubicBezTo>
                  <a:pt x="3695700" y="2100810"/>
                  <a:pt x="3650210" y="2146300"/>
                  <a:pt x="3594094" y="2146300"/>
                </a:cubicBezTo>
                <a:lnTo>
                  <a:pt x="101606" y="2146300"/>
                </a:lnTo>
                <a:cubicBezTo>
                  <a:pt x="45490" y="2146300"/>
                  <a:pt x="0" y="2100810"/>
                  <a:pt x="0" y="20446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1794917" y="266154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38138" y="-1548"/>
                </a:moveTo>
                <a:cubicBezTo>
                  <a:pt x="317540" y="-13454"/>
                  <a:pt x="292060" y="-13454"/>
                  <a:pt x="271463" y="-1548"/>
                </a:cubicBezTo>
                <a:lnTo>
                  <a:pt x="171212" y="56317"/>
                </a:lnTo>
                <a:cubicBezTo>
                  <a:pt x="150614" y="68223"/>
                  <a:pt x="137874" y="90249"/>
                  <a:pt x="137874" y="114062"/>
                </a:cubicBezTo>
                <a:lnTo>
                  <a:pt x="137874" y="235387"/>
                </a:lnTo>
                <a:lnTo>
                  <a:pt x="32742" y="296108"/>
                </a:lnTo>
                <a:cubicBezTo>
                  <a:pt x="12144" y="308015"/>
                  <a:pt x="-595" y="330041"/>
                  <a:pt x="-595" y="353854"/>
                </a:cubicBezTo>
                <a:lnTo>
                  <a:pt x="-595" y="469702"/>
                </a:lnTo>
                <a:cubicBezTo>
                  <a:pt x="-595" y="493514"/>
                  <a:pt x="12144" y="515541"/>
                  <a:pt x="32742" y="527447"/>
                </a:cubicBezTo>
                <a:lnTo>
                  <a:pt x="133112" y="585311"/>
                </a:lnTo>
                <a:cubicBezTo>
                  <a:pt x="153710" y="597218"/>
                  <a:pt x="179189" y="597218"/>
                  <a:pt x="199787" y="585311"/>
                </a:cubicBezTo>
                <a:lnTo>
                  <a:pt x="304919" y="524589"/>
                </a:lnTo>
                <a:lnTo>
                  <a:pt x="410051" y="585311"/>
                </a:lnTo>
                <a:cubicBezTo>
                  <a:pt x="430649" y="597218"/>
                  <a:pt x="456128" y="597218"/>
                  <a:pt x="476726" y="585311"/>
                </a:cubicBezTo>
                <a:lnTo>
                  <a:pt x="576858" y="527447"/>
                </a:lnTo>
                <a:cubicBezTo>
                  <a:pt x="597456" y="515541"/>
                  <a:pt x="610195" y="493514"/>
                  <a:pt x="610195" y="469702"/>
                </a:cubicBezTo>
                <a:lnTo>
                  <a:pt x="610195" y="353854"/>
                </a:lnTo>
                <a:cubicBezTo>
                  <a:pt x="610195" y="330041"/>
                  <a:pt x="597456" y="308015"/>
                  <a:pt x="576858" y="296108"/>
                </a:cubicBezTo>
                <a:lnTo>
                  <a:pt x="471726" y="235387"/>
                </a:lnTo>
                <a:lnTo>
                  <a:pt x="471726" y="114062"/>
                </a:lnTo>
                <a:cubicBezTo>
                  <a:pt x="471726" y="90249"/>
                  <a:pt x="458986" y="68223"/>
                  <a:pt x="438388" y="56317"/>
                </a:cubicBezTo>
                <a:lnTo>
                  <a:pt x="338138" y="-1548"/>
                </a:lnTo>
                <a:close/>
                <a:moveTo>
                  <a:pt x="276225" y="348377"/>
                </a:moveTo>
                <a:lnTo>
                  <a:pt x="276225" y="475178"/>
                </a:lnTo>
                <a:lnTo>
                  <a:pt x="171093" y="535900"/>
                </a:lnTo>
                <a:cubicBezTo>
                  <a:pt x="169664" y="536734"/>
                  <a:pt x="167997" y="537210"/>
                  <a:pt x="166330" y="537210"/>
                </a:cubicBezTo>
                <a:lnTo>
                  <a:pt x="166330" y="411837"/>
                </a:lnTo>
                <a:lnTo>
                  <a:pt x="276225" y="348377"/>
                </a:lnTo>
                <a:close/>
                <a:moveTo>
                  <a:pt x="551736" y="349091"/>
                </a:moveTo>
                <a:cubicBezTo>
                  <a:pt x="552569" y="350520"/>
                  <a:pt x="553045" y="352187"/>
                  <a:pt x="553045" y="353854"/>
                </a:cubicBezTo>
                <a:lnTo>
                  <a:pt x="553045" y="469702"/>
                </a:lnTo>
                <a:cubicBezTo>
                  <a:pt x="553045" y="473154"/>
                  <a:pt x="551259" y="476250"/>
                  <a:pt x="548283" y="477917"/>
                </a:cubicBezTo>
                <a:lnTo>
                  <a:pt x="447913" y="535781"/>
                </a:lnTo>
                <a:cubicBezTo>
                  <a:pt x="446484" y="536615"/>
                  <a:pt x="444817" y="537091"/>
                  <a:pt x="443151" y="537091"/>
                </a:cubicBezTo>
                <a:lnTo>
                  <a:pt x="443151" y="411718"/>
                </a:lnTo>
                <a:lnTo>
                  <a:pt x="551736" y="349091"/>
                </a:lnTo>
                <a:close/>
                <a:moveTo>
                  <a:pt x="414695" y="114062"/>
                </a:moveTo>
                <a:lnTo>
                  <a:pt x="414695" y="235387"/>
                </a:lnTo>
                <a:lnTo>
                  <a:pt x="304800" y="298847"/>
                </a:lnTo>
                <a:lnTo>
                  <a:pt x="304800" y="172045"/>
                </a:lnTo>
                <a:lnTo>
                  <a:pt x="413385" y="109418"/>
                </a:lnTo>
                <a:cubicBezTo>
                  <a:pt x="414218" y="110847"/>
                  <a:pt x="414695" y="112514"/>
                  <a:pt x="414695" y="114181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202896" y="3434779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状态 (State)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6896" y="3891852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描述当前PP棉的结构和性能，如孔径分布、层数、压降等。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50146" y="2458498"/>
            <a:ext cx="3695700" cy="2146300"/>
          </a:xfrm>
          <a:custGeom>
            <a:avLst/>
            <a:gdLst/>
            <a:ahLst/>
            <a:cxnLst/>
            <a:rect l="l" t="t" r="r" b="b"/>
            <a:pathLst>
              <a:path w="3695700" h="2146300">
                <a:moveTo>
                  <a:pt x="101606" y="0"/>
                </a:moveTo>
                <a:lnTo>
                  <a:pt x="3594094" y="0"/>
                </a:lnTo>
                <a:cubicBezTo>
                  <a:pt x="3650210" y="0"/>
                  <a:pt x="3695700" y="45490"/>
                  <a:pt x="3695700" y="101606"/>
                </a:cubicBezTo>
                <a:lnTo>
                  <a:pt x="3695700" y="2044694"/>
                </a:lnTo>
                <a:cubicBezTo>
                  <a:pt x="3695700" y="2100810"/>
                  <a:pt x="3650210" y="2146300"/>
                  <a:pt x="3594094" y="2146300"/>
                </a:cubicBezTo>
                <a:lnTo>
                  <a:pt x="101606" y="2146300"/>
                </a:lnTo>
                <a:cubicBezTo>
                  <a:pt x="45490" y="2146300"/>
                  <a:pt x="0" y="2100810"/>
                  <a:pt x="0" y="20446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5715011" y="2661543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4199191" y="3434779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动作 (Action)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53191" y="3891852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智能体可调的生产工艺参数，如熔喷压力、接收距离等连续变量。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246441" y="2458498"/>
            <a:ext cx="3695700" cy="2146300"/>
          </a:xfrm>
          <a:custGeom>
            <a:avLst/>
            <a:gdLst/>
            <a:ahLst/>
            <a:cxnLst/>
            <a:rect l="l" t="t" r="r" b="b"/>
            <a:pathLst>
              <a:path w="3695700" h="2146300">
                <a:moveTo>
                  <a:pt x="101606" y="0"/>
                </a:moveTo>
                <a:lnTo>
                  <a:pt x="3594094" y="0"/>
                </a:lnTo>
                <a:cubicBezTo>
                  <a:pt x="3650210" y="0"/>
                  <a:pt x="3695700" y="45490"/>
                  <a:pt x="3695700" y="101606"/>
                </a:cubicBezTo>
                <a:lnTo>
                  <a:pt x="3695700" y="2044694"/>
                </a:lnTo>
                <a:cubicBezTo>
                  <a:pt x="3695700" y="2100810"/>
                  <a:pt x="3650210" y="2146300"/>
                  <a:pt x="3594094" y="2146300"/>
                </a:cubicBezTo>
                <a:lnTo>
                  <a:pt x="101606" y="2146300"/>
                </a:lnTo>
                <a:cubicBezTo>
                  <a:pt x="45490" y="2146300"/>
                  <a:pt x="0" y="2100810"/>
                  <a:pt x="0" y="20446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9787506" y="266154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71807" y="0"/>
                </a:moveTo>
                <a:lnTo>
                  <a:pt x="438507" y="0"/>
                </a:lnTo>
                <a:cubicBezTo>
                  <a:pt x="470059" y="0"/>
                  <a:pt x="495776" y="25956"/>
                  <a:pt x="494586" y="57388"/>
                </a:cubicBezTo>
                <a:cubicBezTo>
                  <a:pt x="494348" y="63698"/>
                  <a:pt x="494109" y="70009"/>
                  <a:pt x="493752" y="76200"/>
                </a:cubicBezTo>
                <a:lnTo>
                  <a:pt x="552807" y="76200"/>
                </a:lnTo>
                <a:cubicBezTo>
                  <a:pt x="583883" y="76200"/>
                  <a:pt x="611267" y="101918"/>
                  <a:pt x="608886" y="135493"/>
                </a:cubicBezTo>
                <a:cubicBezTo>
                  <a:pt x="599956" y="258961"/>
                  <a:pt x="536853" y="326827"/>
                  <a:pt x="468392" y="362307"/>
                </a:cubicBezTo>
                <a:cubicBezTo>
                  <a:pt x="449580" y="372070"/>
                  <a:pt x="430411" y="379333"/>
                  <a:pt x="412194" y="384691"/>
                </a:cubicBezTo>
                <a:cubicBezTo>
                  <a:pt x="388144" y="418743"/>
                  <a:pt x="363141" y="436721"/>
                  <a:pt x="343257" y="446365"/>
                </a:cubicBezTo>
                <a:lnTo>
                  <a:pt x="343257" y="533400"/>
                </a:lnTo>
                <a:lnTo>
                  <a:pt x="419457" y="533400"/>
                </a:lnTo>
                <a:cubicBezTo>
                  <a:pt x="440531" y="533400"/>
                  <a:pt x="457557" y="550426"/>
                  <a:pt x="457557" y="571500"/>
                </a:cubicBezTo>
                <a:cubicBezTo>
                  <a:pt x="457557" y="592574"/>
                  <a:pt x="440531" y="609600"/>
                  <a:pt x="419457" y="609600"/>
                </a:cubicBezTo>
                <a:lnTo>
                  <a:pt x="190857" y="609600"/>
                </a:lnTo>
                <a:cubicBezTo>
                  <a:pt x="169783" y="609600"/>
                  <a:pt x="152757" y="592574"/>
                  <a:pt x="152757" y="571500"/>
                </a:cubicBezTo>
                <a:cubicBezTo>
                  <a:pt x="152757" y="550426"/>
                  <a:pt x="169783" y="533400"/>
                  <a:pt x="190857" y="533400"/>
                </a:cubicBezTo>
                <a:lnTo>
                  <a:pt x="267057" y="533400"/>
                </a:lnTo>
                <a:lnTo>
                  <a:pt x="267057" y="446365"/>
                </a:lnTo>
                <a:cubicBezTo>
                  <a:pt x="248007" y="437197"/>
                  <a:pt x="224314" y="420172"/>
                  <a:pt x="201216" y="388858"/>
                </a:cubicBezTo>
                <a:cubicBezTo>
                  <a:pt x="179308" y="383143"/>
                  <a:pt x="155496" y="374452"/>
                  <a:pt x="132278" y="361355"/>
                </a:cubicBezTo>
                <a:cubicBezTo>
                  <a:pt x="67866" y="325279"/>
                  <a:pt x="9763" y="257294"/>
                  <a:pt x="1429" y="135255"/>
                </a:cubicBezTo>
                <a:cubicBezTo>
                  <a:pt x="-833" y="101798"/>
                  <a:pt x="26432" y="76081"/>
                  <a:pt x="57507" y="76081"/>
                </a:cubicBezTo>
                <a:lnTo>
                  <a:pt x="116562" y="76081"/>
                </a:lnTo>
                <a:cubicBezTo>
                  <a:pt x="116205" y="69890"/>
                  <a:pt x="115967" y="63698"/>
                  <a:pt x="115729" y="57269"/>
                </a:cubicBezTo>
                <a:cubicBezTo>
                  <a:pt x="114538" y="25717"/>
                  <a:pt x="140256" y="-119"/>
                  <a:pt x="171807" y="-119"/>
                </a:cubicBezTo>
                <a:close/>
                <a:moveTo>
                  <a:pt x="120848" y="133350"/>
                </a:moveTo>
                <a:lnTo>
                  <a:pt x="58460" y="133350"/>
                </a:lnTo>
                <a:cubicBezTo>
                  <a:pt x="65842" y="234196"/>
                  <a:pt x="112157" y="284678"/>
                  <a:pt x="159901" y="311468"/>
                </a:cubicBezTo>
                <a:cubicBezTo>
                  <a:pt x="142756" y="267057"/>
                  <a:pt x="128588" y="209074"/>
                  <a:pt x="120848" y="133350"/>
                </a:cubicBezTo>
                <a:close/>
                <a:moveTo>
                  <a:pt x="452437" y="305753"/>
                </a:moveTo>
                <a:cubicBezTo>
                  <a:pt x="500658" y="277416"/>
                  <a:pt x="544235" y="227052"/>
                  <a:pt x="551617" y="133350"/>
                </a:cubicBezTo>
                <a:lnTo>
                  <a:pt x="489347" y="133350"/>
                </a:lnTo>
                <a:cubicBezTo>
                  <a:pt x="481965" y="205859"/>
                  <a:pt x="468630" y="262176"/>
                  <a:pt x="452437" y="305753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8195486" y="3434779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奖励 (Reward)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49486" y="3891852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综合水质指标(TOC,COD,TDS等)的加权得分，引导智能体学习最优策略。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53851" y="4907257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zh-CN" altLang="en-US" sz="1600" dirty="0"/>
              <a:t>核心在于</a:t>
            </a:r>
            <a:r>
              <a:rPr lang="en-US" altLang="zh-CN" sz="1600" dirty="0"/>
              <a:t>Q</a:t>
            </a:r>
            <a:r>
              <a:rPr lang="zh-CN" altLang="en-US" sz="1600" dirty="0"/>
              <a:t>值表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384" r="1384"/>
          <a:stretch/>
        </p:blipFill>
        <p:spPr>
          <a:xfrm flipV="1">
            <a:off x="0" y="0"/>
            <a:ext cx="12192635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7:38-d3l4logs8jdo4os5eo30.jpeg"/>
          <p:cNvPicPr>
            <a:picLocks noChangeAspect="1"/>
          </p:cNvPicPr>
          <p:nvPr/>
        </p:nvPicPr>
        <p:blipFill>
          <a:blip r:embed="rId5"/>
          <a:srcRect l="18566" r="31397"/>
          <a:stretch/>
        </p:blipFill>
        <p:spPr>
          <a:xfrm>
            <a:off x="483870" y="387350"/>
            <a:ext cx="4561205" cy="6083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975" y="1176655"/>
            <a:ext cx="2138680" cy="6163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 录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869305" y="648335"/>
            <a:ext cx="3825240" cy="6778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10-11-20:17:33-d3l4ln8s8jdo4os5enr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8466455" y="2350770"/>
            <a:ext cx="5233670" cy="110871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0635720" y="575910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3"/>
          <p:cNvSpPr/>
          <p:nvPr/>
        </p:nvSpPr>
        <p:spPr>
          <a:xfrm>
            <a:off x="10635720" y="575910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762625" y="2060575"/>
            <a:ext cx="5194300" cy="438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研究缘起与目标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5762625" y="2772410"/>
            <a:ext cx="5194300" cy="5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762625" y="3484245"/>
            <a:ext cx="5194300" cy="5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研究强化学习算法的辅助应用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762625" y="4196080"/>
            <a:ext cx="5194300" cy="5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未来与展望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61A14-A8E4-779D-0572-5D3111F5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3E38D621-3F55-7C0A-EFE5-D3CFE8FA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B75853B-D1E4-DB29-5683-BC9B840C1604}"/>
              </a:ext>
            </a:extLst>
          </p:cNvPr>
          <p:cNvSpPr/>
          <p:nvPr/>
        </p:nvSpPr>
        <p:spPr>
          <a:xfrm>
            <a:off x="456896" y="222199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净水器</a:t>
            </a:r>
            <a:r>
              <a:rPr lang="en-US" sz="3600" dirty="0" err="1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强化学习</a:t>
            </a: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算法投入使用逻辑图</a:t>
            </a:r>
            <a:endParaRPr lang="en-US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0CBFD0-7D1C-C9BC-1EF3-E1E7CF79E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61" y="730199"/>
            <a:ext cx="5274310" cy="60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30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D9A3-A0CC-70C2-789A-AB519ABD3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E4890B19-142D-928A-971C-395C1DA0F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D7EEFFD-A46A-E2CD-7A5B-C39E9E6D6D80}"/>
              </a:ext>
            </a:extLst>
          </p:cNvPr>
          <p:cNvSpPr/>
          <p:nvPr/>
        </p:nvSpPr>
        <p:spPr>
          <a:xfrm>
            <a:off x="-1048506" y="983661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基于</a:t>
            </a:r>
            <a:r>
              <a:rPr lang="en-US" altLang="zh-CN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Q</a:t>
            </a: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学习算法的净水器模拟分数视频及代码</a:t>
            </a:r>
            <a:endParaRPr lang="en-US" sz="3600" dirty="0">
              <a:solidFill>
                <a:srgbClr val="4A90E2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404BA101-F554-C3D4-EB69-B41243E75A6C}"/>
              </a:ext>
            </a:extLst>
          </p:cNvPr>
          <p:cNvSpPr/>
          <p:nvPr/>
        </p:nvSpPr>
        <p:spPr>
          <a:xfrm>
            <a:off x="396046" y="1556542"/>
            <a:ext cx="6156183" cy="2549521"/>
          </a:xfrm>
          <a:custGeom>
            <a:avLst/>
            <a:gdLst/>
            <a:ahLst/>
            <a:cxnLst/>
            <a:rect l="l" t="t" r="r" b="b"/>
            <a:pathLst>
              <a:path w="3695700" h="2146300">
                <a:moveTo>
                  <a:pt x="101606" y="0"/>
                </a:moveTo>
                <a:lnTo>
                  <a:pt x="3594094" y="0"/>
                </a:lnTo>
                <a:cubicBezTo>
                  <a:pt x="3650210" y="0"/>
                  <a:pt x="3695700" y="45490"/>
                  <a:pt x="3695700" y="101606"/>
                </a:cubicBezTo>
                <a:lnTo>
                  <a:pt x="3695700" y="2044694"/>
                </a:lnTo>
                <a:cubicBezTo>
                  <a:pt x="3695700" y="2100810"/>
                  <a:pt x="3650210" y="2146300"/>
                  <a:pt x="3594094" y="2146300"/>
                </a:cubicBezTo>
                <a:lnTo>
                  <a:pt x="101606" y="2146300"/>
                </a:lnTo>
                <a:cubicBezTo>
                  <a:pt x="45490" y="2146300"/>
                  <a:pt x="0" y="2100810"/>
                  <a:pt x="0" y="20446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" name="20251017-1456-21.9131561">
            <a:hlinkClick r:id="" action="ppaction://media"/>
            <a:extLst>
              <a:ext uri="{FF2B5EF4-FFF2-40B4-BE49-F238E27FC236}">
                <a16:creationId xmlns:a16="http://schemas.microsoft.com/office/drawing/2014/main" id="{3E37B2BA-F010-285A-CEB4-10A4CA8C3A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4471" y="1665136"/>
            <a:ext cx="5958747" cy="23302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435EEE-17AE-99E6-BC6B-7E16A24CA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424" y="1556542"/>
            <a:ext cx="4476810" cy="47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19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结论与未来展望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9" y="1397422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核心结论回顾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3851" y="2311741"/>
            <a:ext cx="5638800" cy="914400"/>
          </a:xfrm>
          <a:custGeom>
            <a:avLst/>
            <a:gdLst/>
            <a:ahLst/>
            <a:cxnLst/>
            <a:rect l="l" t="t" r="r" b="b"/>
            <a:pathLst>
              <a:path w="5638800" h="9144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812801"/>
                </a:lnTo>
                <a:cubicBezTo>
                  <a:pt x="5638800" y="868913"/>
                  <a:pt x="5593313" y="914400"/>
                  <a:pt x="553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450541" y="256293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3812" y="47625"/>
                </a:moveTo>
                <a:cubicBezTo>
                  <a:pt x="14213" y="47625"/>
                  <a:pt x="5507" y="53429"/>
                  <a:pt x="1786" y="62359"/>
                </a:cubicBezTo>
                <a:cubicBezTo>
                  <a:pt x="-1935" y="71289"/>
                  <a:pt x="149" y="81483"/>
                  <a:pt x="6995" y="88255"/>
                </a:cubicBezTo>
                <a:lnTo>
                  <a:pt x="142875" y="224210"/>
                </a:lnTo>
                <a:lnTo>
                  <a:pt x="142875" y="309563"/>
                </a:lnTo>
                <a:cubicBezTo>
                  <a:pt x="142875" y="315888"/>
                  <a:pt x="145405" y="321915"/>
                  <a:pt x="149870" y="326380"/>
                </a:cubicBezTo>
                <a:lnTo>
                  <a:pt x="197495" y="374005"/>
                </a:lnTo>
                <a:cubicBezTo>
                  <a:pt x="204341" y="380851"/>
                  <a:pt x="214536" y="382860"/>
                  <a:pt x="223465" y="379140"/>
                </a:cubicBezTo>
                <a:cubicBezTo>
                  <a:pt x="232395" y="375419"/>
                  <a:pt x="238125" y="366787"/>
                  <a:pt x="238125" y="357188"/>
                </a:cubicBezTo>
                <a:lnTo>
                  <a:pt x="238125" y="224210"/>
                </a:lnTo>
                <a:lnTo>
                  <a:pt x="374005" y="88329"/>
                </a:lnTo>
                <a:cubicBezTo>
                  <a:pt x="380851" y="81483"/>
                  <a:pt x="382860" y="71289"/>
                  <a:pt x="379140" y="62359"/>
                </a:cubicBezTo>
                <a:cubicBezTo>
                  <a:pt x="375419" y="53429"/>
                  <a:pt x="366787" y="47625"/>
                  <a:pt x="357188" y="47625"/>
                </a:cubicBezTo>
                <a:lnTo>
                  <a:pt x="23812" y="47625"/>
                </a:ln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1085328" y="2463986"/>
            <a:ext cx="4660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孔径主导，层数调节：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孔径与截留效率负相关，层数增加容量，二者需权衡。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99010" y="2311741"/>
            <a:ext cx="5638800" cy="914400"/>
          </a:xfrm>
          <a:custGeom>
            <a:avLst/>
            <a:gdLst/>
            <a:ahLst/>
            <a:cxnLst/>
            <a:rect l="l" t="t" r="r" b="b"/>
            <a:pathLst>
              <a:path w="5638800" h="9144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812801"/>
                </a:lnTo>
                <a:cubicBezTo>
                  <a:pt x="5638800" y="868913"/>
                  <a:pt x="5593313" y="914400"/>
                  <a:pt x="553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6495700" y="256293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7130487" y="2463986"/>
            <a:ext cx="4660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线性补偿模型：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初始水质与过滤效果差值呈线性关系，可精确补偿预测。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3851" y="3428938"/>
            <a:ext cx="5638800" cy="914400"/>
          </a:xfrm>
          <a:custGeom>
            <a:avLst/>
            <a:gdLst/>
            <a:ahLst/>
            <a:cxnLst/>
            <a:rect l="l" t="t" r="r" b="b"/>
            <a:pathLst>
              <a:path w="5638800" h="9144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812801"/>
                </a:lnTo>
                <a:cubicBezTo>
                  <a:pt x="5638800" y="868913"/>
                  <a:pt x="5593313" y="914400"/>
                  <a:pt x="553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498166" y="3680135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47625" y="0"/>
                </a:moveTo>
                <a:cubicBezTo>
                  <a:pt x="21357" y="0"/>
                  <a:pt x="0" y="21357"/>
                  <a:pt x="0" y="47625"/>
                </a:cubicBezTo>
                <a:lnTo>
                  <a:pt x="0" y="333375"/>
                </a:lnTo>
                <a:cubicBezTo>
                  <a:pt x="0" y="359643"/>
                  <a:pt x="21357" y="381000"/>
                  <a:pt x="47625" y="381000"/>
                </a:cubicBezTo>
                <a:lnTo>
                  <a:pt x="238125" y="381000"/>
                </a:lnTo>
                <a:cubicBezTo>
                  <a:pt x="264393" y="381000"/>
                  <a:pt x="285750" y="359643"/>
                  <a:pt x="285750" y="333375"/>
                </a:cubicBezTo>
                <a:lnTo>
                  <a:pt x="285750" y="47625"/>
                </a:lnTo>
                <a:cubicBezTo>
                  <a:pt x="285750" y="21357"/>
                  <a:pt x="264393" y="0"/>
                  <a:pt x="238125" y="0"/>
                </a:cubicBezTo>
                <a:lnTo>
                  <a:pt x="47625" y="0"/>
                </a:lnTo>
                <a:close/>
                <a:moveTo>
                  <a:pt x="71438" y="47625"/>
                </a:moveTo>
                <a:lnTo>
                  <a:pt x="214313" y="47625"/>
                </a:lnTo>
                <a:cubicBezTo>
                  <a:pt x="227484" y="47625"/>
                  <a:pt x="238125" y="58266"/>
                  <a:pt x="238125" y="71438"/>
                </a:cubicBezTo>
                <a:lnTo>
                  <a:pt x="238125" y="95250"/>
                </a:lnTo>
                <a:cubicBezTo>
                  <a:pt x="238125" y="108421"/>
                  <a:pt x="227484" y="119063"/>
                  <a:pt x="214313" y="119063"/>
                </a:cubicBezTo>
                <a:lnTo>
                  <a:pt x="71438" y="119063"/>
                </a:lnTo>
                <a:cubicBezTo>
                  <a:pt x="58266" y="119063"/>
                  <a:pt x="47625" y="108421"/>
                  <a:pt x="47625" y="95250"/>
                </a:cubicBezTo>
                <a:lnTo>
                  <a:pt x="47625" y="71438"/>
                </a:lnTo>
                <a:cubicBezTo>
                  <a:pt x="47625" y="58266"/>
                  <a:pt x="58266" y="47625"/>
                  <a:pt x="71438" y="47625"/>
                </a:cubicBezTo>
                <a:close/>
                <a:moveTo>
                  <a:pt x="83344" y="172641"/>
                </a:moveTo>
                <a:cubicBezTo>
                  <a:pt x="83344" y="182497"/>
                  <a:pt x="75341" y="190500"/>
                  <a:pt x="65484" y="190500"/>
                </a:cubicBezTo>
                <a:cubicBezTo>
                  <a:pt x="55628" y="190500"/>
                  <a:pt x="47625" y="182497"/>
                  <a:pt x="47625" y="172641"/>
                </a:cubicBezTo>
                <a:cubicBezTo>
                  <a:pt x="47625" y="162784"/>
                  <a:pt x="55628" y="154781"/>
                  <a:pt x="65484" y="154781"/>
                </a:cubicBezTo>
                <a:cubicBezTo>
                  <a:pt x="75341" y="154781"/>
                  <a:pt x="83344" y="162784"/>
                  <a:pt x="83344" y="172641"/>
                </a:cubicBezTo>
                <a:close/>
                <a:moveTo>
                  <a:pt x="142875" y="190500"/>
                </a:moveTo>
                <a:cubicBezTo>
                  <a:pt x="133018" y="190500"/>
                  <a:pt x="125016" y="182497"/>
                  <a:pt x="125016" y="172641"/>
                </a:cubicBezTo>
                <a:cubicBezTo>
                  <a:pt x="125016" y="162784"/>
                  <a:pt x="133018" y="154781"/>
                  <a:pt x="142875" y="154781"/>
                </a:cubicBezTo>
                <a:cubicBezTo>
                  <a:pt x="152732" y="154781"/>
                  <a:pt x="160734" y="162784"/>
                  <a:pt x="160734" y="172641"/>
                </a:cubicBezTo>
                <a:cubicBezTo>
                  <a:pt x="160734" y="182497"/>
                  <a:pt x="152732" y="190500"/>
                  <a:pt x="142875" y="190500"/>
                </a:cubicBezTo>
                <a:close/>
                <a:moveTo>
                  <a:pt x="238125" y="172641"/>
                </a:moveTo>
                <a:cubicBezTo>
                  <a:pt x="238125" y="182497"/>
                  <a:pt x="230122" y="190500"/>
                  <a:pt x="220266" y="190500"/>
                </a:cubicBezTo>
                <a:cubicBezTo>
                  <a:pt x="210409" y="190500"/>
                  <a:pt x="202406" y="182497"/>
                  <a:pt x="202406" y="172641"/>
                </a:cubicBezTo>
                <a:cubicBezTo>
                  <a:pt x="202406" y="162784"/>
                  <a:pt x="210409" y="154781"/>
                  <a:pt x="220266" y="154781"/>
                </a:cubicBezTo>
                <a:cubicBezTo>
                  <a:pt x="230122" y="154781"/>
                  <a:pt x="238125" y="162784"/>
                  <a:pt x="238125" y="172641"/>
                </a:cubicBezTo>
                <a:close/>
                <a:moveTo>
                  <a:pt x="65484" y="261938"/>
                </a:moveTo>
                <a:cubicBezTo>
                  <a:pt x="55628" y="261938"/>
                  <a:pt x="47625" y="253935"/>
                  <a:pt x="47625" y="244078"/>
                </a:cubicBezTo>
                <a:cubicBezTo>
                  <a:pt x="47625" y="234221"/>
                  <a:pt x="55628" y="226219"/>
                  <a:pt x="65484" y="226219"/>
                </a:cubicBezTo>
                <a:cubicBezTo>
                  <a:pt x="75341" y="226219"/>
                  <a:pt x="83344" y="234221"/>
                  <a:pt x="83344" y="244078"/>
                </a:cubicBezTo>
                <a:cubicBezTo>
                  <a:pt x="83344" y="253935"/>
                  <a:pt x="75341" y="261938"/>
                  <a:pt x="65484" y="261938"/>
                </a:cubicBezTo>
                <a:close/>
                <a:moveTo>
                  <a:pt x="160734" y="244078"/>
                </a:moveTo>
                <a:cubicBezTo>
                  <a:pt x="160734" y="253935"/>
                  <a:pt x="152732" y="261938"/>
                  <a:pt x="142875" y="261938"/>
                </a:cubicBezTo>
                <a:cubicBezTo>
                  <a:pt x="133018" y="261938"/>
                  <a:pt x="125016" y="253935"/>
                  <a:pt x="125016" y="244078"/>
                </a:cubicBezTo>
                <a:cubicBezTo>
                  <a:pt x="125016" y="234221"/>
                  <a:pt x="133018" y="226219"/>
                  <a:pt x="142875" y="226219"/>
                </a:cubicBezTo>
                <a:cubicBezTo>
                  <a:pt x="152732" y="226219"/>
                  <a:pt x="160734" y="234221"/>
                  <a:pt x="160734" y="244078"/>
                </a:cubicBezTo>
                <a:close/>
                <a:moveTo>
                  <a:pt x="220266" y="261938"/>
                </a:moveTo>
                <a:cubicBezTo>
                  <a:pt x="210409" y="261938"/>
                  <a:pt x="202406" y="253935"/>
                  <a:pt x="202406" y="244078"/>
                </a:cubicBezTo>
                <a:cubicBezTo>
                  <a:pt x="202406" y="234221"/>
                  <a:pt x="210409" y="226219"/>
                  <a:pt x="220266" y="226219"/>
                </a:cubicBezTo>
                <a:cubicBezTo>
                  <a:pt x="230122" y="226219"/>
                  <a:pt x="238125" y="234221"/>
                  <a:pt x="238125" y="244078"/>
                </a:cubicBezTo>
                <a:cubicBezTo>
                  <a:pt x="238125" y="253935"/>
                  <a:pt x="230122" y="261938"/>
                  <a:pt x="220266" y="261938"/>
                </a:cubicBezTo>
                <a:close/>
                <a:moveTo>
                  <a:pt x="47625" y="315516"/>
                </a:moveTo>
                <a:cubicBezTo>
                  <a:pt x="47625" y="305619"/>
                  <a:pt x="55587" y="297656"/>
                  <a:pt x="65484" y="297656"/>
                </a:cubicBezTo>
                <a:lnTo>
                  <a:pt x="148828" y="297656"/>
                </a:lnTo>
                <a:cubicBezTo>
                  <a:pt x="158725" y="297656"/>
                  <a:pt x="166688" y="305619"/>
                  <a:pt x="166688" y="315516"/>
                </a:cubicBezTo>
                <a:cubicBezTo>
                  <a:pt x="166688" y="325413"/>
                  <a:pt x="158725" y="333375"/>
                  <a:pt x="148828" y="333375"/>
                </a:cubicBezTo>
                <a:lnTo>
                  <a:pt x="65484" y="333375"/>
                </a:lnTo>
                <a:cubicBezTo>
                  <a:pt x="55587" y="333375"/>
                  <a:pt x="47625" y="325413"/>
                  <a:pt x="47625" y="315516"/>
                </a:cubicBezTo>
                <a:close/>
                <a:moveTo>
                  <a:pt x="220266" y="297656"/>
                </a:moveTo>
                <a:cubicBezTo>
                  <a:pt x="230163" y="297656"/>
                  <a:pt x="238125" y="305619"/>
                  <a:pt x="238125" y="315516"/>
                </a:cubicBezTo>
                <a:cubicBezTo>
                  <a:pt x="238125" y="325413"/>
                  <a:pt x="230163" y="333375"/>
                  <a:pt x="220266" y="333375"/>
                </a:cubicBezTo>
                <a:cubicBezTo>
                  <a:pt x="210369" y="333375"/>
                  <a:pt x="202406" y="325413"/>
                  <a:pt x="202406" y="315516"/>
                </a:cubicBezTo>
                <a:cubicBezTo>
                  <a:pt x="202406" y="305619"/>
                  <a:pt x="210369" y="297656"/>
                  <a:pt x="220266" y="297656"/>
                </a:cubicBez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85328" y="3581177"/>
            <a:ext cx="4660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 err="1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高精度预测模型：</a:t>
            </a:r>
            <a:r>
              <a:rPr lang="en-US" sz="16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分段多项式模型可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</a:t>
            </a:r>
            <a:r>
              <a:rPr lang="en-US" sz="16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</a:t>
            </a:r>
            <a:r>
              <a:rPr lang="en-US" altLang="zh-CN" sz="16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预测水质</a:t>
            </a:r>
            <a:r>
              <a:rPr lang="en-US" sz="16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精度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99010" y="3428938"/>
            <a:ext cx="5638800" cy="914400"/>
          </a:xfrm>
          <a:custGeom>
            <a:avLst/>
            <a:gdLst/>
            <a:ahLst/>
            <a:cxnLst/>
            <a:rect l="l" t="t" r="r" b="b"/>
            <a:pathLst>
              <a:path w="5638800" h="9144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812801"/>
                </a:lnTo>
                <a:cubicBezTo>
                  <a:pt x="5638800" y="868913"/>
                  <a:pt x="5593313" y="914400"/>
                  <a:pt x="553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6448075" y="3680135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61938" y="0"/>
                </a:moveTo>
                <a:cubicBezTo>
                  <a:pt x="261938" y="-13171"/>
                  <a:pt x="251296" y="-23812"/>
                  <a:pt x="238125" y="-23812"/>
                </a:cubicBezTo>
                <a:cubicBezTo>
                  <a:pt x="224954" y="-23812"/>
                  <a:pt x="214313" y="-13171"/>
                  <a:pt x="214313" y="0"/>
                </a:cubicBezTo>
                <a:lnTo>
                  <a:pt x="214313" y="47625"/>
                </a:lnTo>
                <a:lnTo>
                  <a:pt x="142875" y="47625"/>
                </a:lnTo>
                <a:cubicBezTo>
                  <a:pt x="103436" y="47625"/>
                  <a:pt x="71438" y="79623"/>
                  <a:pt x="71438" y="119063"/>
                </a:cubicBezTo>
                <a:lnTo>
                  <a:pt x="71438" y="285750"/>
                </a:lnTo>
                <a:cubicBezTo>
                  <a:pt x="71438" y="325189"/>
                  <a:pt x="103436" y="357188"/>
                  <a:pt x="142875" y="357188"/>
                </a:cubicBezTo>
                <a:lnTo>
                  <a:pt x="333375" y="357188"/>
                </a:lnTo>
                <a:cubicBezTo>
                  <a:pt x="372814" y="357188"/>
                  <a:pt x="404813" y="325189"/>
                  <a:pt x="404813" y="285750"/>
                </a:cubicBezTo>
                <a:lnTo>
                  <a:pt x="404813" y="119063"/>
                </a:lnTo>
                <a:cubicBezTo>
                  <a:pt x="404813" y="79623"/>
                  <a:pt x="372814" y="47625"/>
                  <a:pt x="333375" y="47625"/>
                </a:cubicBezTo>
                <a:lnTo>
                  <a:pt x="261938" y="47625"/>
                </a:lnTo>
                <a:lnTo>
                  <a:pt x="261938" y="0"/>
                </a:lnTo>
                <a:close/>
                <a:moveTo>
                  <a:pt x="119063" y="273844"/>
                </a:moveTo>
                <a:cubicBezTo>
                  <a:pt x="119063" y="263947"/>
                  <a:pt x="127025" y="255984"/>
                  <a:pt x="136922" y="255984"/>
                </a:cubicBezTo>
                <a:lnTo>
                  <a:pt x="160734" y="255984"/>
                </a:lnTo>
                <a:cubicBezTo>
                  <a:pt x="170631" y="255984"/>
                  <a:pt x="178594" y="263947"/>
                  <a:pt x="178594" y="273844"/>
                </a:cubicBezTo>
                <a:cubicBezTo>
                  <a:pt x="178594" y="283741"/>
                  <a:pt x="170631" y="291703"/>
                  <a:pt x="160734" y="291703"/>
                </a:cubicBezTo>
                <a:lnTo>
                  <a:pt x="136922" y="291703"/>
                </a:lnTo>
                <a:cubicBezTo>
                  <a:pt x="127025" y="291703"/>
                  <a:pt x="119063" y="283741"/>
                  <a:pt x="119063" y="273844"/>
                </a:cubicBezTo>
                <a:close/>
                <a:moveTo>
                  <a:pt x="208359" y="273844"/>
                </a:moveTo>
                <a:cubicBezTo>
                  <a:pt x="208359" y="263947"/>
                  <a:pt x="216322" y="255984"/>
                  <a:pt x="226219" y="255984"/>
                </a:cubicBezTo>
                <a:lnTo>
                  <a:pt x="250031" y="255984"/>
                </a:lnTo>
                <a:cubicBezTo>
                  <a:pt x="259928" y="255984"/>
                  <a:pt x="267891" y="263947"/>
                  <a:pt x="267891" y="273844"/>
                </a:cubicBezTo>
                <a:cubicBezTo>
                  <a:pt x="267891" y="283741"/>
                  <a:pt x="259928" y="291703"/>
                  <a:pt x="250031" y="291703"/>
                </a:cubicBezTo>
                <a:lnTo>
                  <a:pt x="226219" y="291703"/>
                </a:lnTo>
                <a:cubicBezTo>
                  <a:pt x="216322" y="291703"/>
                  <a:pt x="208359" y="283741"/>
                  <a:pt x="208359" y="273844"/>
                </a:cubicBezTo>
                <a:close/>
                <a:moveTo>
                  <a:pt x="297656" y="273844"/>
                </a:moveTo>
                <a:cubicBezTo>
                  <a:pt x="297656" y="263947"/>
                  <a:pt x="305619" y="255984"/>
                  <a:pt x="315516" y="255984"/>
                </a:cubicBezTo>
                <a:lnTo>
                  <a:pt x="339328" y="255984"/>
                </a:lnTo>
                <a:cubicBezTo>
                  <a:pt x="349225" y="255984"/>
                  <a:pt x="357188" y="263947"/>
                  <a:pt x="357188" y="273844"/>
                </a:cubicBezTo>
                <a:cubicBezTo>
                  <a:pt x="357188" y="283741"/>
                  <a:pt x="349225" y="291703"/>
                  <a:pt x="339328" y="291703"/>
                </a:cubicBezTo>
                <a:lnTo>
                  <a:pt x="315516" y="291703"/>
                </a:lnTo>
                <a:cubicBezTo>
                  <a:pt x="305619" y="291703"/>
                  <a:pt x="297656" y="283741"/>
                  <a:pt x="297656" y="273844"/>
                </a:cubicBezTo>
                <a:close/>
                <a:moveTo>
                  <a:pt x="166688" y="130969"/>
                </a:moveTo>
                <a:cubicBezTo>
                  <a:pt x="186401" y="130969"/>
                  <a:pt x="202406" y="146974"/>
                  <a:pt x="202406" y="166688"/>
                </a:cubicBezTo>
                <a:cubicBezTo>
                  <a:pt x="202406" y="186401"/>
                  <a:pt x="186401" y="202406"/>
                  <a:pt x="166688" y="202406"/>
                </a:cubicBezTo>
                <a:cubicBezTo>
                  <a:pt x="146974" y="202406"/>
                  <a:pt x="130969" y="186401"/>
                  <a:pt x="130969" y="166688"/>
                </a:cubicBezTo>
                <a:cubicBezTo>
                  <a:pt x="130969" y="146974"/>
                  <a:pt x="146974" y="130969"/>
                  <a:pt x="166688" y="130969"/>
                </a:cubicBezTo>
                <a:close/>
                <a:moveTo>
                  <a:pt x="273844" y="166688"/>
                </a:moveTo>
                <a:cubicBezTo>
                  <a:pt x="273844" y="146974"/>
                  <a:pt x="289849" y="130969"/>
                  <a:pt x="309563" y="130969"/>
                </a:cubicBezTo>
                <a:cubicBezTo>
                  <a:pt x="329276" y="130969"/>
                  <a:pt x="345281" y="146974"/>
                  <a:pt x="345281" y="166688"/>
                </a:cubicBezTo>
                <a:cubicBezTo>
                  <a:pt x="345281" y="186401"/>
                  <a:pt x="329276" y="202406"/>
                  <a:pt x="309563" y="202406"/>
                </a:cubicBezTo>
                <a:cubicBezTo>
                  <a:pt x="289849" y="202406"/>
                  <a:pt x="273844" y="186401"/>
                  <a:pt x="273844" y="166688"/>
                </a:cubicBezTo>
                <a:close/>
                <a:moveTo>
                  <a:pt x="47625" y="166688"/>
                </a:moveTo>
                <a:cubicBezTo>
                  <a:pt x="47625" y="153516"/>
                  <a:pt x="36984" y="142875"/>
                  <a:pt x="23812" y="142875"/>
                </a:cubicBezTo>
                <a:cubicBezTo>
                  <a:pt x="10641" y="142875"/>
                  <a:pt x="0" y="153516"/>
                  <a:pt x="0" y="166688"/>
                </a:cubicBezTo>
                <a:lnTo>
                  <a:pt x="0" y="238125"/>
                </a:lnTo>
                <a:cubicBezTo>
                  <a:pt x="0" y="251296"/>
                  <a:pt x="10641" y="261938"/>
                  <a:pt x="23812" y="261938"/>
                </a:cubicBezTo>
                <a:cubicBezTo>
                  <a:pt x="36984" y="261938"/>
                  <a:pt x="47625" y="251296"/>
                  <a:pt x="47625" y="238125"/>
                </a:cubicBezTo>
                <a:lnTo>
                  <a:pt x="47625" y="166688"/>
                </a:lnTo>
                <a:close/>
                <a:moveTo>
                  <a:pt x="452438" y="142875"/>
                </a:moveTo>
                <a:cubicBezTo>
                  <a:pt x="439266" y="142875"/>
                  <a:pt x="428625" y="153516"/>
                  <a:pt x="428625" y="166688"/>
                </a:cubicBezTo>
                <a:lnTo>
                  <a:pt x="428625" y="238125"/>
                </a:lnTo>
                <a:cubicBezTo>
                  <a:pt x="428625" y="251296"/>
                  <a:pt x="439266" y="261938"/>
                  <a:pt x="452438" y="261938"/>
                </a:cubicBezTo>
                <a:cubicBezTo>
                  <a:pt x="465609" y="261938"/>
                  <a:pt x="476250" y="251296"/>
                  <a:pt x="476250" y="238125"/>
                </a:cubicBezTo>
                <a:lnTo>
                  <a:pt x="476250" y="166688"/>
                </a:lnTo>
                <a:cubicBezTo>
                  <a:pt x="476250" y="153516"/>
                  <a:pt x="465609" y="142875"/>
                  <a:pt x="452438" y="142875"/>
                </a:cubicBez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7130487" y="3581177"/>
            <a:ext cx="4660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DDPG算法赋能：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在虚拟空间完成工艺优化，显著降本增效。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3851" y="4546129"/>
            <a:ext cx="11684000" cy="914400"/>
          </a:xfrm>
          <a:custGeom>
            <a:avLst/>
            <a:gdLst/>
            <a:ahLst/>
            <a:cxnLst/>
            <a:rect l="l" t="t" r="r" b="b"/>
            <a:pathLst>
              <a:path w="11684000" h="914400">
                <a:moveTo>
                  <a:pt x="101599" y="0"/>
                </a:moveTo>
                <a:lnTo>
                  <a:pt x="11582401" y="0"/>
                </a:lnTo>
                <a:cubicBezTo>
                  <a:pt x="11638513" y="0"/>
                  <a:pt x="11684000" y="45487"/>
                  <a:pt x="11684000" y="101599"/>
                </a:cubicBezTo>
                <a:lnTo>
                  <a:pt x="11684000" y="812801"/>
                </a:lnTo>
                <a:cubicBezTo>
                  <a:pt x="11684000" y="868913"/>
                  <a:pt x="11638513" y="914400"/>
                  <a:pt x="11582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466296" y="479732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59531"/>
                </a:moveTo>
                <a:cubicBezTo>
                  <a:pt x="0" y="39812"/>
                  <a:pt x="15999" y="23812"/>
                  <a:pt x="35719" y="23812"/>
                </a:cubicBezTo>
                <a:lnTo>
                  <a:pt x="107156" y="23812"/>
                </a:lnTo>
                <a:cubicBezTo>
                  <a:pt x="126876" y="23812"/>
                  <a:pt x="142875" y="39812"/>
                  <a:pt x="142875" y="59531"/>
                </a:cubicBezTo>
                <a:lnTo>
                  <a:pt x="142875" y="71438"/>
                </a:lnTo>
                <a:lnTo>
                  <a:pt x="238125" y="71438"/>
                </a:lnTo>
                <a:lnTo>
                  <a:pt x="238125" y="59531"/>
                </a:lnTo>
                <a:cubicBezTo>
                  <a:pt x="238125" y="39812"/>
                  <a:pt x="254124" y="23812"/>
                  <a:pt x="273844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130969"/>
                </a:lnTo>
                <a:cubicBezTo>
                  <a:pt x="381000" y="150688"/>
                  <a:pt x="365001" y="166688"/>
                  <a:pt x="345281" y="166688"/>
                </a:cubicBezTo>
                <a:lnTo>
                  <a:pt x="273844" y="166688"/>
                </a:lnTo>
                <a:cubicBezTo>
                  <a:pt x="254124" y="166688"/>
                  <a:pt x="238125" y="150688"/>
                  <a:pt x="238125" y="130969"/>
                </a:cubicBezTo>
                <a:lnTo>
                  <a:pt x="238125" y="119063"/>
                </a:lnTo>
                <a:lnTo>
                  <a:pt x="142875" y="119063"/>
                </a:lnTo>
                <a:lnTo>
                  <a:pt x="142875" y="130969"/>
                </a:lnTo>
                <a:cubicBezTo>
                  <a:pt x="142875" y="136401"/>
                  <a:pt x="141610" y="141610"/>
                  <a:pt x="139452" y="146224"/>
                </a:cubicBezTo>
                <a:lnTo>
                  <a:pt x="190500" y="214313"/>
                </a:lnTo>
                <a:lnTo>
                  <a:pt x="250031" y="214313"/>
                </a:lnTo>
                <a:cubicBezTo>
                  <a:pt x="269751" y="214313"/>
                  <a:pt x="285750" y="230312"/>
                  <a:pt x="285750" y="250031"/>
                </a:cubicBezTo>
                <a:lnTo>
                  <a:pt x="285750" y="321469"/>
                </a:lnTo>
                <a:cubicBezTo>
                  <a:pt x="285750" y="341188"/>
                  <a:pt x="269751" y="357188"/>
                  <a:pt x="250031" y="357188"/>
                </a:cubicBezTo>
                <a:lnTo>
                  <a:pt x="178594" y="357188"/>
                </a:lnTo>
                <a:cubicBezTo>
                  <a:pt x="158874" y="357188"/>
                  <a:pt x="142875" y="341188"/>
                  <a:pt x="142875" y="321469"/>
                </a:cubicBezTo>
                <a:lnTo>
                  <a:pt x="142875" y="250031"/>
                </a:lnTo>
                <a:cubicBezTo>
                  <a:pt x="142875" y="244599"/>
                  <a:pt x="144140" y="239390"/>
                  <a:pt x="146298" y="234776"/>
                </a:cubicBezTo>
                <a:lnTo>
                  <a:pt x="95250" y="166688"/>
                </a:lnTo>
                <a:lnTo>
                  <a:pt x="35719" y="166688"/>
                </a:lnTo>
                <a:cubicBezTo>
                  <a:pt x="15999" y="166688"/>
                  <a:pt x="0" y="150688"/>
                  <a:pt x="0" y="130969"/>
                </a:cubicBezTo>
                <a:lnTo>
                  <a:pt x="0" y="59531"/>
                </a:ln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1117014" y="4850786"/>
            <a:ext cx="830072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贯通式创新范例：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项目形成教学-科研-产业贯通范例，为材料智能化设计提供可复制框架。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9" y="1066744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下一步研究计划</a:t>
            </a:r>
            <a:endParaRPr lang="en-US" sz="1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391" b="17391"/>
          <a:stretch/>
        </p:blipFill>
        <p:spPr>
          <a:xfrm>
            <a:off x="253851" y="1981070"/>
            <a:ext cx="11684000" cy="3810000"/>
          </a:xfrm>
          <a:prstGeom prst="roundRect">
            <a:avLst>
              <a:gd name="adj" fmla="val 0"/>
            </a:avLst>
          </a:prstGeom>
        </p:spPr>
      </p:pic>
      <p:sp>
        <p:nvSpPr>
          <p:cNvPr id="5" name="Shape 1"/>
          <p:cNvSpPr/>
          <p:nvPr/>
        </p:nvSpPr>
        <p:spPr>
          <a:xfrm>
            <a:off x="761730" y="23620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90E2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Shape 2"/>
          <p:cNvSpPr/>
          <p:nvPr/>
        </p:nvSpPr>
        <p:spPr>
          <a:xfrm>
            <a:off x="914010" y="25142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8410" y="3096"/>
                </a:moveTo>
                <a:cubicBezTo>
                  <a:pt x="147280" y="-1012"/>
                  <a:pt x="157520" y="-1012"/>
                  <a:pt x="166390" y="3096"/>
                </a:cubicBezTo>
                <a:lnTo>
                  <a:pt x="296525" y="63222"/>
                </a:lnTo>
                <a:cubicBezTo>
                  <a:pt x="301585" y="65544"/>
                  <a:pt x="304800" y="70604"/>
                  <a:pt x="304800" y="76200"/>
                </a:cubicBezTo>
                <a:cubicBezTo>
                  <a:pt x="304800" y="81796"/>
                  <a:pt x="301585" y="86856"/>
                  <a:pt x="296525" y="89178"/>
                </a:cubicBezTo>
                <a:lnTo>
                  <a:pt x="166390" y="149304"/>
                </a:lnTo>
                <a:cubicBezTo>
                  <a:pt x="157520" y="153412"/>
                  <a:pt x="147280" y="153412"/>
                  <a:pt x="138410" y="149304"/>
                </a:cubicBezTo>
                <a:lnTo>
                  <a:pt x="8275" y="89178"/>
                </a:lnTo>
                <a:cubicBezTo>
                  <a:pt x="3215" y="86797"/>
                  <a:pt x="0" y="81736"/>
                  <a:pt x="0" y="76200"/>
                </a:cubicBezTo>
                <a:cubicBezTo>
                  <a:pt x="0" y="70664"/>
                  <a:pt x="3215" y="65544"/>
                  <a:pt x="8275" y="63222"/>
                </a:cubicBezTo>
                <a:lnTo>
                  <a:pt x="138410" y="3096"/>
                </a:lnTo>
                <a:close/>
                <a:moveTo>
                  <a:pt x="28635" y="130016"/>
                </a:moveTo>
                <a:lnTo>
                  <a:pt x="126444" y="175200"/>
                </a:lnTo>
                <a:cubicBezTo>
                  <a:pt x="142935" y="182820"/>
                  <a:pt x="161925" y="182820"/>
                  <a:pt x="178415" y="175200"/>
                </a:cubicBezTo>
                <a:lnTo>
                  <a:pt x="276225" y="130016"/>
                </a:lnTo>
                <a:lnTo>
                  <a:pt x="296525" y="139422"/>
                </a:lnTo>
                <a:cubicBezTo>
                  <a:pt x="301585" y="141744"/>
                  <a:pt x="304800" y="146804"/>
                  <a:pt x="304800" y="152400"/>
                </a:cubicBezTo>
                <a:cubicBezTo>
                  <a:pt x="304800" y="157996"/>
                  <a:pt x="301585" y="163056"/>
                  <a:pt x="296525" y="165378"/>
                </a:cubicBezTo>
                <a:lnTo>
                  <a:pt x="166390" y="225504"/>
                </a:lnTo>
                <a:cubicBezTo>
                  <a:pt x="157520" y="229612"/>
                  <a:pt x="147280" y="229612"/>
                  <a:pt x="138410" y="225504"/>
                </a:cubicBezTo>
                <a:lnTo>
                  <a:pt x="8275" y="165378"/>
                </a:lnTo>
                <a:cubicBezTo>
                  <a:pt x="3215" y="162997"/>
                  <a:pt x="0" y="157936"/>
                  <a:pt x="0" y="152400"/>
                </a:cubicBezTo>
                <a:cubicBezTo>
                  <a:pt x="0" y="146864"/>
                  <a:pt x="3215" y="141744"/>
                  <a:pt x="8275" y="139422"/>
                </a:cubicBezTo>
                <a:lnTo>
                  <a:pt x="28575" y="130016"/>
                </a:lnTo>
                <a:close/>
                <a:moveTo>
                  <a:pt x="8275" y="215622"/>
                </a:moveTo>
                <a:lnTo>
                  <a:pt x="28575" y="206216"/>
                </a:lnTo>
                <a:lnTo>
                  <a:pt x="126385" y="251400"/>
                </a:lnTo>
                <a:cubicBezTo>
                  <a:pt x="142875" y="259020"/>
                  <a:pt x="161865" y="259020"/>
                  <a:pt x="178356" y="251400"/>
                </a:cubicBezTo>
                <a:lnTo>
                  <a:pt x="276165" y="206216"/>
                </a:lnTo>
                <a:lnTo>
                  <a:pt x="296466" y="215622"/>
                </a:lnTo>
                <a:cubicBezTo>
                  <a:pt x="301526" y="217944"/>
                  <a:pt x="304740" y="223004"/>
                  <a:pt x="304740" y="228600"/>
                </a:cubicBezTo>
                <a:cubicBezTo>
                  <a:pt x="304740" y="234196"/>
                  <a:pt x="301526" y="239256"/>
                  <a:pt x="296466" y="241578"/>
                </a:cubicBezTo>
                <a:lnTo>
                  <a:pt x="166330" y="301704"/>
                </a:lnTo>
                <a:cubicBezTo>
                  <a:pt x="157460" y="305812"/>
                  <a:pt x="147221" y="305812"/>
                  <a:pt x="138351" y="301704"/>
                </a:cubicBezTo>
                <a:lnTo>
                  <a:pt x="8275" y="241578"/>
                </a:lnTo>
                <a:cubicBezTo>
                  <a:pt x="3215" y="239197"/>
                  <a:pt x="0" y="234136"/>
                  <a:pt x="0" y="228600"/>
                </a:cubicBezTo>
                <a:cubicBezTo>
                  <a:pt x="0" y="223064"/>
                  <a:pt x="3215" y="217944"/>
                  <a:pt x="8275" y="21562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507730" y="3072947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多材料协同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61730" y="3377778"/>
            <a:ext cx="243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扩展活性炭、陶瓷膜等，构建统一奖励函数。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317769" y="363198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90E2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6"/>
          <p:cNvSpPr/>
          <p:nvPr/>
        </p:nvSpPr>
        <p:spPr>
          <a:xfrm>
            <a:off x="4470048" y="378422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4063769" y="434291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多目标优化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317769" y="4647741"/>
            <a:ext cx="243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引入MORL输出帕累托前沿，供厂商自选。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873807" y="490194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90E2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0"/>
          <p:cNvSpPr/>
          <p:nvPr/>
        </p:nvSpPr>
        <p:spPr>
          <a:xfrm>
            <a:off x="8026087" y="505418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04775" y="14288"/>
                </a:moveTo>
                <a:cubicBezTo>
                  <a:pt x="104775" y="6370"/>
                  <a:pt x="98405" y="0"/>
                  <a:pt x="90488" y="0"/>
                </a:cubicBezTo>
                <a:cubicBezTo>
                  <a:pt x="82570" y="0"/>
                  <a:pt x="76200" y="6370"/>
                  <a:pt x="76200" y="14288"/>
                </a:cubicBezTo>
                <a:lnTo>
                  <a:pt x="76200" y="38100"/>
                </a:lnTo>
                <a:cubicBezTo>
                  <a:pt x="55185" y="38100"/>
                  <a:pt x="38100" y="55185"/>
                  <a:pt x="38100" y="76200"/>
                </a:cubicBezTo>
                <a:lnTo>
                  <a:pt x="14288" y="76200"/>
                </a:lnTo>
                <a:cubicBezTo>
                  <a:pt x="6370" y="76200"/>
                  <a:pt x="0" y="82570"/>
                  <a:pt x="0" y="90488"/>
                </a:cubicBezTo>
                <a:cubicBezTo>
                  <a:pt x="0" y="98405"/>
                  <a:pt x="6370" y="104775"/>
                  <a:pt x="14288" y="104775"/>
                </a:cubicBezTo>
                <a:lnTo>
                  <a:pt x="38100" y="104775"/>
                </a:lnTo>
                <a:lnTo>
                  <a:pt x="38100" y="138113"/>
                </a:lnTo>
                <a:lnTo>
                  <a:pt x="14288" y="138113"/>
                </a:lnTo>
                <a:cubicBezTo>
                  <a:pt x="6370" y="138113"/>
                  <a:pt x="0" y="144482"/>
                  <a:pt x="0" y="152400"/>
                </a:cubicBezTo>
                <a:cubicBezTo>
                  <a:pt x="0" y="160318"/>
                  <a:pt x="6370" y="166688"/>
                  <a:pt x="14288" y="166688"/>
                </a:cubicBezTo>
                <a:lnTo>
                  <a:pt x="38100" y="166688"/>
                </a:lnTo>
                <a:lnTo>
                  <a:pt x="38100" y="200025"/>
                </a:lnTo>
                <a:lnTo>
                  <a:pt x="14288" y="200025"/>
                </a:lnTo>
                <a:cubicBezTo>
                  <a:pt x="6370" y="200025"/>
                  <a:pt x="0" y="206395"/>
                  <a:pt x="0" y="214313"/>
                </a:cubicBezTo>
                <a:cubicBezTo>
                  <a:pt x="0" y="222230"/>
                  <a:pt x="6370" y="228600"/>
                  <a:pt x="14288" y="228600"/>
                </a:cubicBezTo>
                <a:lnTo>
                  <a:pt x="38100" y="228600"/>
                </a:lnTo>
                <a:cubicBezTo>
                  <a:pt x="38100" y="249615"/>
                  <a:pt x="55185" y="266700"/>
                  <a:pt x="76200" y="266700"/>
                </a:cubicBezTo>
                <a:lnTo>
                  <a:pt x="76200" y="290513"/>
                </a:lnTo>
                <a:cubicBezTo>
                  <a:pt x="76200" y="298430"/>
                  <a:pt x="82570" y="304800"/>
                  <a:pt x="90488" y="304800"/>
                </a:cubicBezTo>
                <a:cubicBezTo>
                  <a:pt x="98405" y="304800"/>
                  <a:pt x="104775" y="298430"/>
                  <a:pt x="104775" y="290513"/>
                </a:cubicBezTo>
                <a:lnTo>
                  <a:pt x="104775" y="266700"/>
                </a:lnTo>
                <a:lnTo>
                  <a:pt x="138113" y="266700"/>
                </a:lnTo>
                <a:lnTo>
                  <a:pt x="138113" y="290513"/>
                </a:lnTo>
                <a:cubicBezTo>
                  <a:pt x="138113" y="298430"/>
                  <a:pt x="144482" y="304800"/>
                  <a:pt x="152400" y="304800"/>
                </a:cubicBezTo>
                <a:cubicBezTo>
                  <a:pt x="160318" y="304800"/>
                  <a:pt x="166688" y="298430"/>
                  <a:pt x="166688" y="290513"/>
                </a:cubicBezTo>
                <a:lnTo>
                  <a:pt x="166688" y="266700"/>
                </a:lnTo>
                <a:lnTo>
                  <a:pt x="200025" y="266700"/>
                </a:lnTo>
                <a:lnTo>
                  <a:pt x="200025" y="290513"/>
                </a:lnTo>
                <a:cubicBezTo>
                  <a:pt x="200025" y="298430"/>
                  <a:pt x="206395" y="304800"/>
                  <a:pt x="214313" y="304800"/>
                </a:cubicBezTo>
                <a:cubicBezTo>
                  <a:pt x="222230" y="304800"/>
                  <a:pt x="228600" y="298430"/>
                  <a:pt x="228600" y="290513"/>
                </a:cubicBezTo>
                <a:lnTo>
                  <a:pt x="228600" y="266700"/>
                </a:lnTo>
                <a:cubicBezTo>
                  <a:pt x="249615" y="266700"/>
                  <a:pt x="266700" y="249615"/>
                  <a:pt x="266700" y="228600"/>
                </a:cubicBezTo>
                <a:lnTo>
                  <a:pt x="290513" y="228600"/>
                </a:lnTo>
                <a:cubicBezTo>
                  <a:pt x="298430" y="228600"/>
                  <a:pt x="304800" y="222230"/>
                  <a:pt x="304800" y="214313"/>
                </a:cubicBezTo>
                <a:cubicBezTo>
                  <a:pt x="304800" y="206395"/>
                  <a:pt x="298430" y="200025"/>
                  <a:pt x="290513" y="200025"/>
                </a:cubicBezTo>
                <a:lnTo>
                  <a:pt x="266700" y="200025"/>
                </a:lnTo>
                <a:lnTo>
                  <a:pt x="266700" y="166688"/>
                </a:lnTo>
                <a:lnTo>
                  <a:pt x="290513" y="166688"/>
                </a:lnTo>
                <a:cubicBezTo>
                  <a:pt x="298430" y="166688"/>
                  <a:pt x="304800" y="160318"/>
                  <a:pt x="304800" y="152400"/>
                </a:cubicBezTo>
                <a:cubicBezTo>
                  <a:pt x="304800" y="144482"/>
                  <a:pt x="298430" y="138113"/>
                  <a:pt x="290513" y="138113"/>
                </a:cubicBezTo>
                <a:lnTo>
                  <a:pt x="266700" y="138113"/>
                </a:lnTo>
                <a:lnTo>
                  <a:pt x="266700" y="104775"/>
                </a:lnTo>
                <a:lnTo>
                  <a:pt x="290513" y="104775"/>
                </a:lnTo>
                <a:cubicBezTo>
                  <a:pt x="298430" y="104775"/>
                  <a:pt x="304800" y="98405"/>
                  <a:pt x="304800" y="90488"/>
                </a:cubicBezTo>
                <a:cubicBezTo>
                  <a:pt x="304800" y="82570"/>
                  <a:pt x="298430" y="76200"/>
                  <a:pt x="290513" y="76200"/>
                </a:cubicBezTo>
                <a:lnTo>
                  <a:pt x="266700" y="76200"/>
                </a:lnTo>
                <a:cubicBezTo>
                  <a:pt x="266700" y="55185"/>
                  <a:pt x="249615" y="38100"/>
                  <a:pt x="228600" y="38100"/>
                </a:cubicBezTo>
                <a:lnTo>
                  <a:pt x="228600" y="14288"/>
                </a:lnTo>
                <a:cubicBezTo>
                  <a:pt x="228600" y="6370"/>
                  <a:pt x="222230" y="0"/>
                  <a:pt x="214313" y="0"/>
                </a:cubicBezTo>
                <a:cubicBezTo>
                  <a:pt x="206395" y="0"/>
                  <a:pt x="200025" y="6370"/>
                  <a:pt x="200025" y="14288"/>
                </a:cubicBezTo>
                <a:lnTo>
                  <a:pt x="200025" y="38100"/>
                </a:lnTo>
                <a:lnTo>
                  <a:pt x="166688" y="38100"/>
                </a:lnTo>
                <a:lnTo>
                  <a:pt x="166688" y="14288"/>
                </a:lnTo>
                <a:cubicBezTo>
                  <a:pt x="166688" y="6370"/>
                  <a:pt x="160318" y="0"/>
                  <a:pt x="152400" y="0"/>
                </a:cubicBezTo>
                <a:cubicBezTo>
                  <a:pt x="144482" y="0"/>
                  <a:pt x="138113" y="6370"/>
                  <a:pt x="138113" y="14288"/>
                </a:cubicBezTo>
                <a:lnTo>
                  <a:pt x="138113" y="38100"/>
                </a:lnTo>
                <a:lnTo>
                  <a:pt x="104775" y="38100"/>
                </a:lnTo>
                <a:lnTo>
                  <a:pt x="104775" y="14288"/>
                </a:lnTo>
                <a:close/>
                <a:moveTo>
                  <a:pt x="95250" y="76200"/>
                </a:moveTo>
                <a:lnTo>
                  <a:pt x="209550" y="76200"/>
                </a:lnTo>
                <a:cubicBezTo>
                  <a:pt x="220087" y="76200"/>
                  <a:pt x="228600" y="84713"/>
                  <a:pt x="228600" y="95250"/>
                </a:cubicBezTo>
                <a:lnTo>
                  <a:pt x="228600" y="209550"/>
                </a:lnTo>
                <a:cubicBezTo>
                  <a:pt x="228600" y="220087"/>
                  <a:pt x="220087" y="228600"/>
                  <a:pt x="209550" y="228600"/>
                </a:cubicBezTo>
                <a:lnTo>
                  <a:pt x="95250" y="228600"/>
                </a:lnTo>
                <a:cubicBezTo>
                  <a:pt x="84713" y="228600"/>
                  <a:pt x="76200" y="220087"/>
                  <a:pt x="76200" y="209550"/>
                </a:cubicBezTo>
                <a:lnTo>
                  <a:pt x="76200" y="95250"/>
                </a:lnTo>
                <a:cubicBezTo>
                  <a:pt x="76200" y="84713"/>
                  <a:pt x="84713" y="76200"/>
                  <a:pt x="95250" y="76200"/>
                </a:cubicBezTo>
                <a:close/>
                <a:moveTo>
                  <a:pt x="104775" y="104775"/>
                </a:moveTo>
                <a:lnTo>
                  <a:pt x="104775" y="200025"/>
                </a:lnTo>
                <a:lnTo>
                  <a:pt x="200025" y="200025"/>
                </a:lnTo>
                <a:lnTo>
                  <a:pt x="200025" y="104775"/>
                </a:lnTo>
                <a:lnTo>
                  <a:pt x="104775" y="10477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1"/>
          <p:cNvSpPr/>
          <p:nvPr/>
        </p:nvSpPr>
        <p:spPr>
          <a:xfrm>
            <a:off x="7619807" y="5612873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边缘计算与IoT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619807" y="5917704"/>
            <a:ext cx="2946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开发边缘计算盒子，实时更新策略。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873807" y="210799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B68EE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4"/>
          <p:cNvSpPr/>
          <p:nvPr/>
        </p:nvSpPr>
        <p:spPr>
          <a:xfrm>
            <a:off x="7987987" y="2260234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8160" y="38100"/>
                </a:moveTo>
                <a:cubicBezTo>
                  <a:pt x="38160" y="17085"/>
                  <a:pt x="55245" y="0"/>
                  <a:pt x="76260" y="0"/>
                </a:cubicBezTo>
                <a:lnTo>
                  <a:pt x="165259" y="0"/>
                </a:lnTo>
                <a:cubicBezTo>
                  <a:pt x="175379" y="0"/>
                  <a:pt x="185083" y="3989"/>
                  <a:pt x="192226" y="11132"/>
                </a:cubicBezTo>
                <a:lnTo>
                  <a:pt x="255568" y="74593"/>
                </a:lnTo>
                <a:cubicBezTo>
                  <a:pt x="262711" y="81736"/>
                  <a:pt x="266700" y="91440"/>
                  <a:pt x="266700" y="101560"/>
                </a:cubicBezTo>
                <a:lnTo>
                  <a:pt x="266700" y="159603"/>
                </a:lnTo>
                <a:lnTo>
                  <a:pt x="188119" y="238185"/>
                </a:lnTo>
                <a:lnTo>
                  <a:pt x="163056" y="238185"/>
                </a:lnTo>
                <a:lnTo>
                  <a:pt x="153472" y="206276"/>
                </a:lnTo>
                <a:cubicBezTo>
                  <a:pt x="150674" y="196929"/>
                  <a:pt x="142101" y="190560"/>
                  <a:pt x="132338" y="190560"/>
                </a:cubicBezTo>
                <a:cubicBezTo>
                  <a:pt x="125611" y="190560"/>
                  <a:pt x="119301" y="193596"/>
                  <a:pt x="115133" y="198834"/>
                </a:cubicBezTo>
                <a:lnTo>
                  <a:pt x="79355" y="243483"/>
                </a:lnTo>
                <a:cubicBezTo>
                  <a:pt x="74414" y="249615"/>
                  <a:pt x="75426" y="258663"/>
                  <a:pt x="81558" y="263545"/>
                </a:cubicBezTo>
                <a:cubicBezTo>
                  <a:pt x="87690" y="268426"/>
                  <a:pt x="96738" y="267474"/>
                  <a:pt x="101620" y="261283"/>
                </a:cubicBezTo>
                <a:lnTo>
                  <a:pt x="129659" y="226278"/>
                </a:lnTo>
                <a:lnTo>
                  <a:pt x="138708" y="256461"/>
                </a:lnTo>
                <a:cubicBezTo>
                  <a:pt x="140494" y="262533"/>
                  <a:pt x="146090" y="266640"/>
                  <a:pt x="152400" y="266640"/>
                </a:cubicBezTo>
                <a:lnTo>
                  <a:pt x="171152" y="266640"/>
                </a:lnTo>
                <a:cubicBezTo>
                  <a:pt x="170617" y="268486"/>
                  <a:pt x="170140" y="270391"/>
                  <a:pt x="169783" y="272296"/>
                </a:cubicBezTo>
                <a:lnTo>
                  <a:pt x="163294" y="304740"/>
                </a:lnTo>
                <a:lnTo>
                  <a:pt x="76260" y="304740"/>
                </a:lnTo>
                <a:cubicBezTo>
                  <a:pt x="55245" y="304740"/>
                  <a:pt x="38160" y="287655"/>
                  <a:pt x="38160" y="266640"/>
                </a:cubicBezTo>
                <a:lnTo>
                  <a:pt x="38160" y="38040"/>
                </a:lnTo>
                <a:close/>
                <a:moveTo>
                  <a:pt x="161985" y="34826"/>
                </a:moveTo>
                <a:lnTo>
                  <a:pt x="161985" y="90488"/>
                </a:lnTo>
                <a:cubicBezTo>
                  <a:pt x="161985" y="98405"/>
                  <a:pt x="168354" y="104775"/>
                  <a:pt x="176272" y="104775"/>
                </a:cubicBezTo>
                <a:lnTo>
                  <a:pt x="231934" y="104775"/>
                </a:lnTo>
                <a:lnTo>
                  <a:pt x="161985" y="34826"/>
                </a:lnTo>
                <a:close/>
                <a:moveTo>
                  <a:pt x="197822" y="277951"/>
                </a:moveTo>
                <a:cubicBezTo>
                  <a:pt x="199311" y="270570"/>
                  <a:pt x="202942" y="263783"/>
                  <a:pt x="208240" y="258485"/>
                </a:cubicBezTo>
                <a:lnTo>
                  <a:pt x="279023" y="187702"/>
                </a:lnTo>
                <a:lnTo>
                  <a:pt x="326648" y="235327"/>
                </a:lnTo>
                <a:lnTo>
                  <a:pt x="255865" y="306110"/>
                </a:lnTo>
                <a:cubicBezTo>
                  <a:pt x="250567" y="311408"/>
                  <a:pt x="243780" y="315039"/>
                  <a:pt x="236399" y="316528"/>
                </a:cubicBezTo>
                <a:lnTo>
                  <a:pt x="200918" y="323612"/>
                </a:lnTo>
                <a:cubicBezTo>
                  <a:pt x="200382" y="323731"/>
                  <a:pt x="199787" y="323790"/>
                  <a:pt x="199192" y="323790"/>
                </a:cubicBezTo>
                <a:cubicBezTo>
                  <a:pt x="194429" y="323790"/>
                  <a:pt x="190500" y="319921"/>
                  <a:pt x="190500" y="315099"/>
                </a:cubicBezTo>
                <a:cubicBezTo>
                  <a:pt x="190500" y="314504"/>
                  <a:pt x="190560" y="313968"/>
                  <a:pt x="190679" y="313372"/>
                </a:cubicBezTo>
                <a:lnTo>
                  <a:pt x="197763" y="277892"/>
                </a:lnTo>
                <a:close/>
                <a:moveTo>
                  <a:pt x="357247" y="204728"/>
                </a:moveTo>
                <a:lnTo>
                  <a:pt x="340102" y="221873"/>
                </a:lnTo>
                <a:lnTo>
                  <a:pt x="292477" y="174248"/>
                </a:lnTo>
                <a:lnTo>
                  <a:pt x="309622" y="157103"/>
                </a:lnTo>
                <a:cubicBezTo>
                  <a:pt x="322778" y="143947"/>
                  <a:pt x="344091" y="143947"/>
                  <a:pt x="357247" y="157103"/>
                </a:cubicBezTo>
                <a:cubicBezTo>
                  <a:pt x="370403" y="170259"/>
                  <a:pt x="370403" y="191572"/>
                  <a:pt x="357247" y="20472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5"/>
          <p:cNvSpPr/>
          <p:nvPr/>
        </p:nvSpPr>
        <p:spPr>
          <a:xfrm>
            <a:off x="7619807" y="2818916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7B68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推动行业标准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619807" y="3123754"/>
            <a:ext cx="2946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推动团体标准立项，规范核心指标。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375" r="1375"/>
          <a:stretch/>
        </p:blipFill>
        <p:spPr>
          <a:xfrm>
            <a:off x="-635" y="0"/>
            <a:ext cx="1219390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2470" y="1786255"/>
            <a:ext cx="8226425" cy="135572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892743" y="3162935"/>
            <a:ext cx="6405880" cy="112903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感谢大家观看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10-11-20:18:12-d3l4m10s8jdo4os5eo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" y="247015"/>
            <a:ext cx="4222115" cy="153924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1-20:18:12-d3l4m10s8jdo4os5eo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090" y="4912360"/>
            <a:ext cx="4222115" cy="153924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47305" y="617220"/>
            <a:ext cx="3938270" cy="381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汇报时间：2025/10/</a:t>
            </a:r>
            <a:r>
              <a:rPr lang="en-US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</a:t>
            </a:r>
          </a:p>
        </p:txBody>
      </p:sp>
      <p:sp>
        <p:nvSpPr>
          <p:cNvPr id="10" name="Shape 4"/>
          <p:cNvSpPr/>
          <p:nvPr/>
        </p:nvSpPr>
        <p:spPr>
          <a:xfrm>
            <a:off x="957050" y="81626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5"/>
          <p:cNvSpPr/>
          <p:nvPr/>
        </p:nvSpPr>
        <p:spPr>
          <a:xfrm>
            <a:off x="957050" y="81626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10209195" y="401570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7"/>
          <p:cNvSpPr/>
          <p:nvPr/>
        </p:nvSpPr>
        <p:spPr>
          <a:xfrm>
            <a:off x="10209195" y="401570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 rot="5400000">
            <a:off x="5226050" y="3844290"/>
            <a:ext cx="76200" cy="3938270"/>
          </a:xfrm>
          <a:custGeom>
            <a:avLst/>
            <a:gdLst/>
            <a:ahLst/>
            <a:cxnLst/>
            <a:rect l="l" t="t" r="r" b="b"/>
            <a:pathLst>
              <a:path w="76200" h="3938270">
                <a:moveTo>
                  <a:pt x="76200" y="-1742"/>
                </a:moveTo>
                <a:lnTo>
                  <a:pt x="76200" y="39382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9"/>
          <p:cNvSpPr/>
          <p:nvPr/>
        </p:nvSpPr>
        <p:spPr>
          <a:xfrm rot="5400000">
            <a:off x="5226050" y="3844290"/>
            <a:ext cx="76200" cy="393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4" descr="https://kimi-img.moonshot.cn/pub/slides/slides_tmpl/image/25-10-11-20:17:33-d3l4ln8s8jdo4os5ens0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47710" y="4069080"/>
            <a:ext cx="3718560" cy="278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研究缘起与目标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3851" y="1664016"/>
            <a:ext cx="711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水危机与生态文明教育需求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3851" y="2375118"/>
            <a:ext cx="66040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工业化和城市化加剧了水污染与短缺问题，青少年生态文明教育已成为国家战略。然而，作为新课标推荐项目的</a:t>
            </a:r>
            <a:r>
              <a:rPr lang="en-US" sz="1600" dirty="0">
                <a:solidFill>
                  <a:srgbClr val="4A90E2"/>
                </a:solidFill>
                <a:highlight>
                  <a:srgbClr val="87CEEB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自制净水器 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，在实践中却面临三大痛点。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3851" y="367021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7CE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355371" y="377165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60444" y="23813"/>
                </a:moveTo>
                <a:cubicBezTo>
                  <a:pt x="78780" y="-7937"/>
                  <a:pt x="124619" y="-7937"/>
                  <a:pt x="142954" y="23813"/>
                </a:cubicBezTo>
                <a:lnTo>
                  <a:pt x="157758" y="49451"/>
                </a:lnTo>
                <a:lnTo>
                  <a:pt x="168751" y="43101"/>
                </a:lnTo>
                <a:cubicBezTo>
                  <a:pt x="172085" y="41156"/>
                  <a:pt x="176252" y="41434"/>
                  <a:pt x="179308" y="43775"/>
                </a:cubicBezTo>
                <a:cubicBezTo>
                  <a:pt x="182364" y="46117"/>
                  <a:pt x="183713" y="50086"/>
                  <a:pt x="182721" y="53816"/>
                </a:cubicBezTo>
                <a:lnTo>
                  <a:pt x="173395" y="88503"/>
                </a:lnTo>
                <a:cubicBezTo>
                  <a:pt x="172045" y="93583"/>
                  <a:pt x="166807" y="96599"/>
                  <a:pt x="161727" y="95250"/>
                </a:cubicBezTo>
                <a:lnTo>
                  <a:pt x="127040" y="85963"/>
                </a:lnTo>
                <a:cubicBezTo>
                  <a:pt x="123309" y="84971"/>
                  <a:pt x="120571" y="81836"/>
                  <a:pt x="120055" y="78026"/>
                </a:cubicBezTo>
                <a:cubicBezTo>
                  <a:pt x="119539" y="74216"/>
                  <a:pt x="121404" y="70445"/>
                  <a:pt x="124738" y="68540"/>
                </a:cubicBezTo>
                <a:lnTo>
                  <a:pt x="135731" y="62190"/>
                </a:lnTo>
                <a:lnTo>
                  <a:pt x="120928" y="36552"/>
                </a:lnTo>
                <a:cubicBezTo>
                  <a:pt x="112355" y="21749"/>
                  <a:pt x="91003" y="21749"/>
                  <a:pt x="82431" y="36552"/>
                </a:cubicBezTo>
                <a:lnTo>
                  <a:pt x="80328" y="40164"/>
                </a:lnTo>
                <a:cubicBezTo>
                  <a:pt x="76835" y="46236"/>
                  <a:pt x="69056" y="48300"/>
                  <a:pt x="62984" y="44807"/>
                </a:cubicBezTo>
                <a:cubicBezTo>
                  <a:pt x="56912" y="41315"/>
                  <a:pt x="54848" y="33536"/>
                  <a:pt x="58341" y="27424"/>
                </a:cubicBezTo>
                <a:lnTo>
                  <a:pt x="60444" y="23812"/>
                </a:lnTo>
                <a:close/>
                <a:moveTo>
                  <a:pt x="178475" y="110768"/>
                </a:moveTo>
                <a:cubicBezTo>
                  <a:pt x="184547" y="107275"/>
                  <a:pt x="192326" y="109339"/>
                  <a:pt x="195818" y="115411"/>
                </a:cubicBezTo>
                <a:lnTo>
                  <a:pt x="197922" y="119023"/>
                </a:lnTo>
                <a:cubicBezTo>
                  <a:pt x="216257" y="150773"/>
                  <a:pt x="193358" y="190460"/>
                  <a:pt x="156686" y="190460"/>
                </a:cubicBezTo>
                <a:lnTo>
                  <a:pt x="127079" y="190460"/>
                </a:lnTo>
                <a:lnTo>
                  <a:pt x="127079" y="203160"/>
                </a:lnTo>
                <a:cubicBezTo>
                  <a:pt x="127079" y="207010"/>
                  <a:pt x="124777" y="210503"/>
                  <a:pt x="121206" y="211971"/>
                </a:cubicBezTo>
                <a:cubicBezTo>
                  <a:pt x="117634" y="213439"/>
                  <a:pt x="113546" y="212646"/>
                  <a:pt x="110807" y="209907"/>
                </a:cubicBezTo>
                <a:lnTo>
                  <a:pt x="85407" y="184507"/>
                </a:lnTo>
                <a:cubicBezTo>
                  <a:pt x="81677" y="180777"/>
                  <a:pt x="81677" y="174744"/>
                  <a:pt x="85407" y="171053"/>
                </a:cubicBezTo>
                <a:lnTo>
                  <a:pt x="110807" y="145653"/>
                </a:lnTo>
                <a:cubicBezTo>
                  <a:pt x="113546" y="142915"/>
                  <a:pt x="117634" y="142121"/>
                  <a:pt x="121206" y="143589"/>
                </a:cubicBezTo>
                <a:cubicBezTo>
                  <a:pt x="124777" y="145058"/>
                  <a:pt x="127079" y="148550"/>
                  <a:pt x="127079" y="152400"/>
                </a:cubicBezTo>
                <a:lnTo>
                  <a:pt x="127079" y="165100"/>
                </a:lnTo>
                <a:lnTo>
                  <a:pt x="156686" y="165100"/>
                </a:lnTo>
                <a:cubicBezTo>
                  <a:pt x="173792" y="165100"/>
                  <a:pt x="184507" y="146566"/>
                  <a:pt x="175935" y="131763"/>
                </a:cubicBezTo>
                <a:lnTo>
                  <a:pt x="173831" y="128151"/>
                </a:lnTo>
                <a:cubicBezTo>
                  <a:pt x="170339" y="122079"/>
                  <a:pt x="172402" y="114300"/>
                  <a:pt x="178475" y="110808"/>
                </a:cubicBezTo>
                <a:close/>
                <a:moveTo>
                  <a:pt x="20241" y="93424"/>
                </a:moveTo>
                <a:lnTo>
                  <a:pt x="9247" y="87074"/>
                </a:lnTo>
                <a:cubicBezTo>
                  <a:pt x="5913" y="85130"/>
                  <a:pt x="4048" y="81399"/>
                  <a:pt x="4564" y="77589"/>
                </a:cubicBezTo>
                <a:cubicBezTo>
                  <a:pt x="5080" y="73779"/>
                  <a:pt x="7818" y="70644"/>
                  <a:pt x="11549" y="69652"/>
                </a:cubicBezTo>
                <a:lnTo>
                  <a:pt x="46236" y="60325"/>
                </a:lnTo>
                <a:cubicBezTo>
                  <a:pt x="51316" y="58976"/>
                  <a:pt x="56555" y="61992"/>
                  <a:pt x="57904" y="67072"/>
                </a:cubicBezTo>
                <a:lnTo>
                  <a:pt x="67191" y="101759"/>
                </a:lnTo>
                <a:cubicBezTo>
                  <a:pt x="68183" y="105489"/>
                  <a:pt x="66834" y="109418"/>
                  <a:pt x="63778" y="111800"/>
                </a:cubicBezTo>
                <a:cubicBezTo>
                  <a:pt x="60722" y="114181"/>
                  <a:pt x="56555" y="114419"/>
                  <a:pt x="53221" y="112474"/>
                </a:cubicBezTo>
                <a:lnTo>
                  <a:pt x="42228" y="106124"/>
                </a:lnTo>
                <a:lnTo>
                  <a:pt x="27424" y="131763"/>
                </a:lnTo>
                <a:cubicBezTo>
                  <a:pt x="18852" y="146566"/>
                  <a:pt x="29567" y="165100"/>
                  <a:pt x="46673" y="165100"/>
                </a:cubicBezTo>
                <a:lnTo>
                  <a:pt x="50879" y="165100"/>
                </a:lnTo>
                <a:cubicBezTo>
                  <a:pt x="57904" y="165100"/>
                  <a:pt x="63579" y="170775"/>
                  <a:pt x="63579" y="177800"/>
                </a:cubicBezTo>
                <a:cubicBezTo>
                  <a:pt x="63579" y="184825"/>
                  <a:pt x="57904" y="190500"/>
                  <a:pt x="50879" y="190500"/>
                </a:cubicBezTo>
                <a:lnTo>
                  <a:pt x="46673" y="190500"/>
                </a:lnTo>
                <a:cubicBezTo>
                  <a:pt x="10041" y="190500"/>
                  <a:pt x="-12859" y="150813"/>
                  <a:pt x="5477" y="119063"/>
                </a:cubicBezTo>
                <a:lnTo>
                  <a:pt x="20241" y="9342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812359" y="3670218"/>
            <a:ext cx="450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耗材浪费：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学生盲目尝试，PP棉等材料消耗巨大。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3851" y="4228726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7CE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342671" y="433016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03359" y="95250"/>
                </a:moveTo>
                <a:lnTo>
                  <a:pt x="133509" y="95250"/>
                </a:lnTo>
                <a:cubicBezTo>
                  <a:pt x="126484" y="95250"/>
                  <a:pt x="120809" y="89575"/>
                  <a:pt x="120809" y="82550"/>
                </a:cubicBezTo>
                <a:lnTo>
                  <a:pt x="120809" y="12700"/>
                </a:lnTo>
                <a:cubicBezTo>
                  <a:pt x="120809" y="5675"/>
                  <a:pt x="126524" y="-79"/>
                  <a:pt x="133469" y="833"/>
                </a:cubicBezTo>
                <a:cubicBezTo>
                  <a:pt x="175935" y="6469"/>
                  <a:pt x="209590" y="40124"/>
                  <a:pt x="215225" y="82590"/>
                </a:cubicBezTo>
                <a:cubicBezTo>
                  <a:pt x="216138" y="89535"/>
                  <a:pt x="210383" y="95250"/>
                  <a:pt x="203359" y="95250"/>
                </a:cubicBezTo>
                <a:close/>
                <a:moveTo>
                  <a:pt x="88344" y="14764"/>
                </a:moveTo>
                <a:cubicBezTo>
                  <a:pt x="95528" y="13256"/>
                  <a:pt x="101759" y="19129"/>
                  <a:pt x="101759" y="26472"/>
                </a:cubicBezTo>
                <a:lnTo>
                  <a:pt x="101759" y="104775"/>
                </a:lnTo>
                <a:cubicBezTo>
                  <a:pt x="101759" y="106998"/>
                  <a:pt x="102552" y="109141"/>
                  <a:pt x="103942" y="110847"/>
                </a:cubicBezTo>
                <a:lnTo>
                  <a:pt x="156369" y="174109"/>
                </a:lnTo>
                <a:cubicBezTo>
                  <a:pt x="161012" y="179705"/>
                  <a:pt x="160020" y="188158"/>
                  <a:pt x="153630" y="191611"/>
                </a:cubicBezTo>
                <a:cubicBezTo>
                  <a:pt x="140097" y="198993"/>
                  <a:pt x="124579" y="203200"/>
                  <a:pt x="108109" y="203200"/>
                </a:cubicBezTo>
                <a:cubicBezTo>
                  <a:pt x="55523" y="203200"/>
                  <a:pt x="12859" y="160536"/>
                  <a:pt x="12859" y="107950"/>
                </a:cubicBezTo>
                <a:cubicBezTo>
                  <a:pt x="12859" y="62111"/>
                  <a:pt x="45204" y="23852"/>
                  <a:pt x="88344" y="14764"/>
                </a:cubicBezTo>
                <a:close/>
                <a:moveTo>
                  <a:pt x="189627" y="114300"/>
                </a:moveTo>
                <a:lnTo>
                  <a:pt x="215027" y="114300"/>
                </a:lnTo>
                <a:cubicBezTo>
                  <a:pt x="222369" y="114300"/>
                  <a:pt x="228243" y="120531"/>
                  <a:pt x="226735" y="127714"/>
                </a:cubicBezTo>
                <a:cubicBezTo>
                  <a:pt x="222687" y="146923"/>
                  <a:pt x="212844" y="163989"/>
                  <a:pt x="199112" y="177006"/>
                </a:cubicBezTo>
                <a:cubicBezTo>
                  <a:pt x="194231" y="181650"/>
                  <a:pt x="186571" y="180658"/>
                  <a:pt x="182285" y="175458"/>
                </a:cubicBezTo>
                <a:lnTo>
                  <a:pt x="148788" y="135096"/>
                </a:lnTo>
                <a:cubicBezTo>
                  <a:pt x="141922" y="126802"/>
                  <a:pt x="147836" y="114300"/>
                  <a:pt x="158552" y="114300"/>
                </a:cubicBezTo>
                <a:lnTo>
                  <a:pt x="189587" y="11430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812359" y="4228726"/>
            <a:ext cx="467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效果难评：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缺乏定量分析，难以科学评估过滤效果。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3851" y="4787234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7CE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393471" y="4888668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53975" y="9525"/>
                </a:moveTo>
                <a:cubicBezTo>
                  <a:pt x="53975" y="4247"/>
                  <a:pt x="58222" y="0"/>
                  <a:pt x="63500" y="0"/>
                </a:cubicBezTo>
                <a:cubicBezTo>
                  <a:pt x="68778" y="0"/>
                  <a:pt x="73025" y="4247"/>
                  <a:pt x="73025" y="9525"/>
                </a:cubicBezTo>
                <a:lnTo>
                  <a:pt x="73025" y="25400"/>
                </a:lnTo>
                <a:lnTo>
                  <a:pt x="95250" y="25400"/>
                </a:lnTo>
                <a:cubicBezTo>
                  <a:pt x="102275" y="25400"/>
                  <a:pt x="107950" y="31075"/>
                  <a:pt x="107950" y="38100"/>
                </a:cubicBezTo>
                <a:cubicBezTo>
                  <a:pt x="107950" y="45125"/>
                  <a:pt x="102275" y="50800"/>
                  <a:pt x="95250" y="50800"/>
                </a:cubicBezTo>
                <a:lnTo>
                  <a:pt x="49649" y="50800"/>
                </a:lnTo>
                <a:cubicBezTo>
                  <a:pt x="39767" y="50800"/>
                  <a:pt x="31750" y="58817"/>
                  <a:pt x="31750" y="68699"/>
                </a:cubicBezTo>
                <a:cubicBezTo>
                  <a:pt x="31750" y="77629"/>
                  <a:pt x="38298" y="85169"/>
                  <a:pt x="47109" y="86439"/>
                </a:cubicBezTo>
                <a:lnTo>
                  <a:pt x="83463" y="91638"/>
                </a:lnTo>
                <a:cubicBezTo>
                  <a:pt x="104815" y="94694"/>
                  <a:pt x="120650" y="112951"/>
                  <a:pt x="120650" y="134501"/>
                </a:cubicBezTo>
                <a:cubicBezTo>
                  <a:pt x="120650" y="158433"/>
                  <a:pt x="101243" y="177800"/>
                  <a:pt x="77351" y="177800"/>
                </a:cubicBezTo>
                <a:lnTo>
                  <a:pt x="73025" y="177800"/>
                </a:lnTo>
                <a:lnTo>
                  <a:pt x="73025" y="193675"/>
                </a:lnTo>
                <a:cubicBezTo>
                  <a:pt x="73025" y="198953"/>
                  <a:pt x="68778" y="203200"/>
                  <a:pt x="63500" y="203200"/>
                </a:cubicBezTo>
                <a:cubicBezTo>
                  <a:pt x="58222" y="203200"/>
                  <a:pt x="53975" y="198953"/>
                  <a:pt x="53975" y="193675"/>
                </a:cubicBezTo>
                <a:lnTo>
                  <a:pt x="53975" y="177800"/>
                </a:lnTo>
                <a:lnTo>
                  <a:pt x="25400" y="177800"/>
                </a:lnTo>
                <a:cubicBezTo>
                  <a:pt x="18375" y="177800"/>
                  <a:pt x="12700" y="172125"/>
                  <a:pt x="12700" y="165100"/>
                </a:cubicBezTo>
                <a:cubicBezTo>
                  <a:pt x="12700" y="158075"/>
                  <a:pt x="18375" y="152400"/>
                  <a:pt x="25400" y="152400"/>
                </a:cubicBezTo>
                <a:lnTo>
                  <a:pt x="77351" y="152400"/>
                </a:lnTo>
                <a:cubicBezTo>
                  <a:pt x="87233" y="152400"/>
                  <a:pt x="95250" y="144383"/>
                  <a:pt x="95250" y="134501"/>
                </a:cubicBezTo>
                <a:cubicBezTo>
                  <a:pt x="95250" y="125571"/>
                  <a:pt x="88702" y="118031"/>
                  <a:pt x="79891" y="116761"/>
                </a:cubicBezTo>
                <a:lnTo>
                  <a:pt x="43537" y="111562"/>
                </a:lnTo>
                <a:cubicBezTo>
                  <a:pt x="22185" y="108545"/>
                  <a:pt x="6350" y="90249"/>
                  <a:pt x="6350" y="68699"/>
                </a:cubicBezTo>
                <a:cubicBezTo>
                  <a:pt x="6350" y="44807"/>
                  <a:pt x="25757" y="25400"/>
                  <a:pt x="49649" y="25400"/>
                </a:cubicBezTo>
                <a:lnTo>
                  <a:pt x="53975" y="25400"/>
                </a:lnTo>
                <a:lnTo>
                  <a:pt x="53975" y="952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812359" y="4787234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试错成本高：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从定性到定量的跨越困难重重。</a:t>
            </a:r>
            <a:endParaRPr lang="en-US" sz="1600" dirty="0"/>
          </a:p>
        </p:txBody>
      </p:sp>
      <p:pic>
        <p:nvPicPr>
          <p:cNvPr id="14" name="Image 1" descr="https://kimi-web-img.moonshot.cn/img/pic.vjshi.com/496654d10e670960c5a7aa9223089a61ea93ebc0.jpg"/>
          <p:cNvPicPr>
            <a:picLocks noChangeAspect="1"/>
          </p:cNvPicPr>
          <p:nvPr/>
        </p:nvPicPr>
        <p:blipFill>
          <a:blip r:embed="rId4"/>
          <a:srcRect l="17656" r="17656"/>
          <a:stretch/>
        </p:blipFill>
        <p:spPr>
          <a:xfrm>
            <a:off x="7264317" y="1396889"/>
            <a:ext cx="4673600" cy="4064000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303BF-30D5-F329-5013-232F6EF88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316F73E4-90A6-7C56-8D8D-0E0A3411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B0E3ECE-2D23-87C8-36B5-4B31121E5663}"/>
              </a:ext>
            </a:extLst>
          </p:cNvPr>
          <p:cNvSpPr/>
          <p:nvPr/>
        </p:nvSpPr>
        <p:spPr>
          <a:xfrm>
            <a:off x="253851" y="1664016"/>
            <a:ext cx="711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人工智能热潮与“</a:t>
            </a:r>
            <a:r>
              <a:rPr lang="en-US" altLang="zh-CN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AI+</a:t>
            </a:r>
            <a:r>
              <a:rPr lang="zh-CN" alt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”战略</a:t>
            </a: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8CC3021-2E72-5BE9-B7E8-C4668181C4C1}"/>
              </a:ext>
            </a:extLst>
          </p:cNvPr>
          <p:cNvSpPr/>
          <p:nvPr/>
        </p:nvSpPr>
        <p:spPr>
          <a:xfrm>
            <a:off x="253851" y="2375118"/>
            <a:ext cx="66040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人工智能已成为社会热潮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人工智能的应用</a:t>
            </a:r>
            <a:r>
              <a:rPr lang="en-US" sz="16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已成为国家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战略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其具备有三大优势：</a:t>
            </a: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C7BB2A9-D754-69C6-458A-F7D8FEC3C91F}"/>
              </a:ext>
            </a:extLst>
          </p:cNvPr>
          <p:cNvSpPr/>
          <p:nvPr/>
        </p:nvSpPr>
        <p:spPr>
          <a:xfrm>
            <a:off x="253851" y="3670218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7CE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09E8758-2356-7D5F-B92D-E893BC184F8C}"/>
              </a:ext>
            </a:extLst>
          </p:cNvPr>
          <p:cNvSpPr/>
          <p:nvPr/>
        </p:nvSpPr>
        <p:spPr>
          <a:xfrm>
            <a:off x="355371" y="377165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60444" y="23813"/>
                </a:moveTo>
                <a:cubicBezTo>
                  <a:pt x="78780" y="-7937"/>
                  <a:pt x="124619" y="-7937"/>
                  <a:pt x="142954" y="23813"/>
                </a:cubicBezTo>
                <a:lnTo>
                  <a:pt x="157758" y="49451"/>
                </a:lnTo>
                <a:lnTo>
                  <a:pt x="168751" y="43101"/>
                </a:lnTo>
                <a:cubicBezTo>
                  <a:pt x="172085" y="41156"/>
                  <a:pt x="176252" y="41434"/>
                  <a:pt x="179308" y="43775"/>
                </a:cubicBezTo>
                <a:cubicBezTo>
                  <a:pt x="182364" y="46117"/>
                  <a:pt x="183713" y="50086"/>
                  <a:pt x="182721" y="53816"/>
                </a:cubicBezTo>
                <a:lnTo>
                  <a:pt x="173395" y="88503"/>
                </a:lnTo>
                <a:cubicBezTo>
                  <a:pt x="172045" y="93583"/>
                  <a:pt x="166807" y="96599"/>
                  <a:pt x="161727" y="95250"/>
                </a:cubicBezTo>
                <a:lnTo>
                  <a:pt x="127040" y="85963"/>
                </a:lnTo>
                <a:cubicBezTo>
                  <a:pt x="123309" y="84971"/>
                  <a:pt x="120571" y="81836"/>
                  <a:pt x="120055" y="78026"/>
                </a:cubicBezTo>
                <a:cubicBezTo>
                  <a:pt x="119539" y="74216"/>
                  <a:pt x="121404" y="70445"/>
                  <a:pt x="124738" y="68540"/>
                </a:cubicBezTo>
                <a:lnTo>
                  <a:pt x="135731" y="62190"/>
                </a:lnTo>
                <a:lnTo>
                  <a:pt x="120928" y="36552"/>
                </a:lnTo>
                <a:cubicBezTo>
                  <a:pt x="112355" y="21749"/>
                  <a:pt x="91003" y="21749"/>
                  <a:pt x="82431" y="36552"/>
                </a:cubicBezTo>
                <a:lnTo>
                  <a:pt x="80328" y="40164"/>
                </a:lnTo>
                <a:cubicBezTo>
                  <a:pt x="76835" y="46236"/>
                  <a:pt x="69056" y="48300"/>
                  <a:pt x="62984" y="44807"/>
                </a:cubicBezTo>
                <a:cubicBezTo>
                  <a:pt x="56912" y="41315"/>
                  <a:pt x="54848" y="33536"/>
                  <a:pt x="58341" y="27424"/>
                </a:cubicBezTo>
                <a:lnTo>
                  <a:pt x="60444" y="23812"/>
                </a:lnTo>
                <a:close/>
                <a:moveTo>
                  <a:pt x="178475" y="110768"/>
                </a:moveTo>
                <a:cubicBezTo>
                  <a:pt x="184547" y="107275"/>
                  <a:pt x="192326" y="109339"/>
                  <a:pt x="195818" y="115411"/>
                </a:cubicBezTo>
                <a:lnTo>
                  <a:pt x="197922" y="119023"/>
                </a:lnTo>
                <a:cubicBezTo>
                  <a:pt x="216257" y="150773"/>
                  <a:pt x="193358" y="190460"/>
                  <a:pt x="156686" y="190460"/>
                </a:cubicBezTo>
                <a:lnTo>
                  <a:pt x="127079" y="190460"/>
                </a:lnTo>
                <a:lnTo>
                  <a:pt x="127079" y="203160"/>
                </a:lnTo>
                <a:cubicBezTo>
                  <a:pt x="127079" y="207010"/>
                  <a:pt x="124777" y="210503"/>
                  <a:pt x="121206" y="211971"/>
                </a:cubicBezTo>
                <a:cubicBezTo>
                  <a:pt x="117634" y="213439"/>
                  <a:pt x="113546" y="212646"/>
                  <a:pt x="110807" y="209907"/>
                </a:cubicBezTo>
                <a:lnTo>
                  <a:pt x="85407" y="184507"/>
                </a:lnTo>
                <a:cubicBezTo>
                  <a:pt x="81677" y="180777"/>
                  <a:pt x="81677" y="174744"/>
                  <a:pt x="85407" y="171053"/>
                </a:cubicBezTo>
                <a:lnTo>
                  <a:pt x="110807" y="145653"/>
                </a:lnTo>
                <a:cubicBezTo>
                  <a:pt x="113546" y="142915"/>
                  <a:pt x="117634" y="142121"/>
                  <a:pt x="121206" y="143589"/>
                </a:cubicBezTo>
                <a:cubicBezTo>
                  <a:pt x="124777" y="145058"/>
                  <a:pt x="127079" y="148550"/>
                  <a:pt x="127079" y="152400"/>
                </a:cubicBezTo>
                <a:lnTo>
                  <a:pt x="127079" y="165100"/>
                </a:lnTo>
                <a:lnTo>
                  <a:pt x="156686" y="165100"/>
                </a:lnTo>
                <a:cubicBezTo>
                  <a:pt x="173792" y="165100"/>
                  <a:pt x="184507" y="146566"/>
                  <a:pt x="175935" y="131763"/>
                </a:cubicBezTo>
                <a:lnTo>
                  <a:pt x="173831" y="128151"/>
                </a:lnTo>
                <a:cubicBezTo>
                  <a:pt x="170339" y="122079"/>
                  <a:pt x="172402" y="114300"/>
                  <a:pt x="178475" y="110808"/>
                </a:cubicBezTo>
                <a:close/>
                <a:moveTo>
                  <a:pt x="20241" y="93424"/>
                </a:moveTo>
                <a:lnTo>
                  <a:pt x="9247" y="87074"/>
                </a:lnTo>
                <a:cubicBezTo>
                  <a:pt x="5913" y="85130"/>
                  <a:pt x="4048" y="81399"/>
                  <a:pt x="4564" y="77589"/>
                </a:cubicBezTo>
                <a:cubicBezTo>
                  <a:pt x="5080" y="73779"/>
                  <a:pt x="7818" y="70644"/>
                  <a:pt x="11549" y="69652"/>
                </a:cubicBezTo>
                <a:lnTo>
                  <a:pt x="46236" y="60325"/>
                </a:lnTo>
                <a:cubicBezTo>
                  <a:pt x="51316" y="58976"/>
                  <a:pt x="56555" y="61992"/>
                  <a:pt x="57904" y="67072"/>
                </a:cubicBezTo>
                <a:lnTo>
                  <a:pt x="67191" y="101759"/>
                </a:lnTo>
                <a:cubicBezTo>
                  <a:pt x="68183" y="105489"/>
                  <a:pt x="66834" y="109418"/>
                  <a:pt x="63778" y="111800"/>
                </a:cubicBezTo>
                <a:cubicBezTo>
                  <a:pt x="60722" y="114181"/>
                  <a:pt x="56555" y="114419"/>
                  <a:pt x="53221" y="112474"/>
                </a:cubicBezTo>
                <a:lnTo>
                  <a:pt x="42228" y="106124"/>
                </a:lnTo>
                <a:lnTo>
                  <a:pt x="27424" y="131763"/>
                </a:lnTo>
                <a:cubicBezTo>
                  <a:pt x="18852" y="146566"/>
                  <a:pt x="29567" y="165100"/>
                  <a:pt x="46673" y="165100"/>
                </a:cubicBezTo>
                <a:lnTo>
                  <a:pt x="50879" y="165100"/>
                </a:lnTo>
                <a:cubicBezTo>
                  <a:pt x="57904" y="165100"/>
                  <a:pt x="63579" y="170775"/>
                  <a:pt x="63579" y="177800"/>
                </a:cubicBezTo>
                <a:cubicBezTo>
                  <a:pt x="63579" y="184825"/>
                  <a:pt x="57904" y="190500"/>
                  <a:pt x="50879" y="190500"/>
                </a:cubicBezTo>
                <a:lnTo>
                  <a:pt x="46673" y="190500"/>
                </a:lnTo>
                <a:cubicBezTo>
                  <a:pt x="10041" y="190500"/>
                  <a:pt x="-12859" y="150813"/>
                  <a:pt x="5477" y="119063"/>
                </a:cubicBezTo>
                <a:lnTo>
                  <a:pt x="20241" y="9342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2D1BD7C-FFD0-33C3-67CD-BBEF2513A9A2}"/>
              </a:ext>
            </a:extLst>
          </p:cNvPr>
          <p:cNvSpPr/>
          <p:nvPr/>
        </p:nvSpPr>
        <p:spPr>
          <a:xfrm>
            <a:off x="812358" y="3670218"/>
            <a:ext cx="528364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智能迭代</a:t>
            </a: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自我学习能力更强</a:t>
            </a:r>
            <a:endParaRPr lang="en-US" sz="16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6E1A3985-CA54-4385-6EEE-927F4D9AB6D9}"/>
              </a:ext>
            </a:extLst>
          </p:cNvPr>
          <p:cNvSpPr/>
          <p:nvPr/>
        </p:nvSpPr>
        <p:spPr>
          <a:xfrm>
            <a:off x="253851" y="4228726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7CE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3E5A5DEA-7704-1DB9-3F18-E584DDDB39C3}"/>
              </a:ext>
            </a:extLst>
          </p:cNvPr>
          <p:cNvSpPr/>
          <p:nvPr/>
        </p:nvSpPr>
        <p:spPr>
          <a:xfrm>
            <a:off x="342671" y="433016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03359" y="95250"/>
                </a:moveTo>
                <a:lnTo>
                  <a:pt x="133509" y="95250"/>
                </a:lnTo>
                <a:cubicBezTo>
                  <a:pt x="126484" y="95250"/>
                  <a:pt x="120809" y="89575"/>
                  <a:pt x="120809" y="82550"/>
                </a:cubicBezTo>
                <a:lnTo>
                  <a:pt x="120809" y="12700"/>
                </a:lnTo>
                <a:cubicBezTo>
                  <a:pt x="120809" y="5675"/>
                  <a:pt x="126524" y="-79"/>
                  <a:pt x="133469" y="833"/>
                </a:cubicBezTo>
                <a:cubicBezTo>
                  <a:pt x="175935" y="6469"/>
                  <a:pt x="209590" y="40124"/>
                  <a:pt x="215225" y="82590"/>
                </a:cubicBezTo>
                <a:cubicBezTo>
                  <a:pt x="216138" y="89535"/>
                  <a:pt x="210383" y="95250"/>
                  <a:pt x="203359" y="95250"/>
                </a:cubicBezTo>
                <a:close/>
                <a:moveTo>
                  <a:pt x="88344" y="14764"/>
                </a:moveTo>
                <a:cubicBezTo>
                  <a:pt x="95528" y="13256"/>
                  <a:pt x="101759" y="19129"/>
                  <a:pt x="101759" y="26472"/>
                </a:cubicBezTo>
                <a:lnTo>
                  <a:pt x="101759" y="104775"/>
                </a:lnTo>
                <a:cubicBezTo>
                  <a:pt x="101759" y="106998"/>
                  <a:pt x="102552" y="109141"/>
                  <a:pt x="103942" y="110847"/>
                </a:cubicBezTo>
                <a:lnTo>
                  <a:pt x="156369" y="174109"/>
                </a:lnTo>
                <a:cubicBezTo>
                  <a:pt x="161012" y="179705"/>
                  <a:pt x="160020" y="188158"/>
                  <a:pt x="153630" y="191611"/>
                </a:cubicBezTo>
                <a:cubicBezTo>
                  <a:pt x="140097" y="198993"/>
                  <a:pt x="124579" y="203200"/>
                  <a:pt x="108109" y="203200"/>
                </a:cubicBezTo>
                <a:cubicBezTo>
                  <a:pt x="55523" y="203200"/>
                  <a:pt x="12859" y="160536"/>
                  <a:pt x="12859" y="107950"/>
                </a:cubicBezTo>
                <a:cubicBezTo>
                  <a:pt x="12859" y="62111"/>
                  <a:pt x="45204" y="23852"/>
                  <a:pt x="88344" y="14764"/>
                </a:cubicBezTo>
                <a:close/>
                <a:moveTo>
                  <a:pt x="189627" y="114300"/>
                </a:moveTo>
                <a:lnTo>
                  <a:pt x="215027" y="114300"/>
                </a:lnTo>
                <a:cubicBezTo>
                  <a:pt x="222369" y="114300"/>
                  <a:pt x="228243" y="120531"/>
                  <a:pt x="226735" y="127714"/>
                </a:cubicBezTo>
                <a:cubicBezTo>
                  <a:pt x="222687" y="146923"/>
                  <a:pt x="212844" y="163989"/>
                  <a:pt x="199112" y="177006"/>
                </a:cubicBezTo>
                <a:cubicBezTo>
                  <a:pt x="194231" y="181650"/>
                  <a:pt x="186571" y="180658"/>
                  <a:pt x="182285" y="175458"/>
                </a:cubicBezTo>
                <a:lnTo>
                  <a:pt x="148788" y="135096"/>
                </a:lnTo>
                <a:cubicBezTo>
                  <a:pt x="141922" y="126802"/>
                  <a:pt x="147836" y="114300"/>
                  <a:pt x="158552" y="114300"/>
                </a:cubicBezTo>
                <a:lnTo>
                  <a:pt x="189587" y="11430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DA910CF-454F-7FED-30EB-21163F230277}"/>
              </a:ext>
            </a:extLst>
          </p:cNvPr>
          <p:cNvSpPr/>
          <p:nvPr/>
        </p:nvSpPr>
        <p:spPr>
          <a:xfrm>
            <a:off x="812359" y="4228726"/>
            <a:ext cx="467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效率更高</a:t>
            </a: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决策时间更短</a:t>
            </a:r>
            <a:endParaRPr lang="en-US" sz="1600" dirty="0">
              <a:solidFill>
                <a:srgbClr val="333333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FFF99853-E974-E734-390F-B198A96FF2D1}"/>
              </a:ext>
            </a:extLst>
          </p:cNvPr>
          <p:cNvSpPr/>
          <p:nvPr/>
        </p:nvSpPr>
        <p:spPr>
          <a:xfrm>
            <a:off x="253851" y="4787234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7CEEB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5BCB7720-52F2-E5EC-B9D7-B106644C2414}"/>
              </a:ext>
            </a:extLst>
          </p:cNvPr>
          <p:cNvSpPr/>
          <p:nvPr/>
        </p:nvSpPr>
        <p:spPr>
          <a:xfrm>
            <a:off x="393471" y="4888668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53975" y="9525"/>
                </a:moveTo>
                <a:cubicBezTo>
                  <a:pt x="53975" y="4247"/>
                  <a:pt x="58222" y="0"/>
                  <a:pt x="63500" y="0"/>
                </a:cubicBezTo>
                <a:cubicBezTo>
                  <a:pt x="68778" y="0"/>
                  <a:pt x="73025" y="4247"/>
                  <a:pt x="73025" y="9525"/>
                </a:cubicBezTo>
                <a:lnTo>
                  <a:pt x="73025" y="25400"/>
                </a:lnTo>
                <a:lnTo>
                  <a:pt x="95250" y="25400"/>
                </a:lnTo>
                <a:cubicBezTo>
                  <a:pt x="102275" y="25400"/>
                  <a:pt x="107950" y="31075"/>
                  <a:pt x="107950" y="38100"/>
                </a:cubicBezTo>
                <a:cubicBezTo>
                  <a:pt x="107950" y="45125"/>
                  <a:pt x="102275" y="50800"/>
                  <a:pt x="95250" y="50800"/>
                </a:cubicBezTo>
                <a:lnTo>
                  <a:pt x="49649" y="50800"/>
                </a:lnTo>
                <a:cubicBezTo>
                  <a:pt x="39767" y="50800"/>
                  <a:pt x="31750" y="58817"/>
                  <a:pt x="31750" y="68699"/>
                </a:cubicBezTo>
                <a:cubicBezTo>
                  <a:pt x="31750" y="77629"/>
                  <a:pt x="38298" y="85169"/>
                  <a:pt x="47109" y="86439"/>
                </a:cubicBezTo>
                <a:lnTo>
                  <a:pt x="83463" y="91638"/>
                </a:lnTo>
                <a:cubicBezTo>
                  <a:pt x="104815" y="94694"/>
                  <a:pt x="120650" y="112951"/>
                  <a:pt x="120650" y="134501"/>
                </a:cubicBezTo>
                <a:cubicBezTo>
                  <a:pt x="120650" y="158433"/>
                  <a:pt x="101243" y="177800"/>
                  <a:pt x="77351" y="177800"/>
                </a:cubicBezTo>
                <a:lnTo>
                  <a:pt x="73025" y="177800"/>
                </a:lnTo>
                <a:lnTo>
                  <a:pt x="73025" y="193675"/>
                </a:lnTo>
                <a:cubicBezTo>
                  <a:pt x="73025" y="198953"/>
                  <a:pt x="68778" y="203200"/>
                  <a:pt x="63500" y="203200"/>
                </a:cubicBezTo>
                <a:cubicBezTo>
                  <a:pt x="58222" y="203200"/>
                  <a:pt x="53975" y="198953"/>
                  <a:pt x="53975" y="193675"/>
                </a:cubicBezTo>
                <a:lnTo>
                  <a:pt x="53975" y="177800"/>
                </a:lnTo>
                <a:lnTo>
                  <a:pt x="25400" y="177800"/>
                </a:lnTo>
                <a:cubicBezTo>
                  <a:pt x="18375" y="177800"/>
                  <a:pt x="12700" y="172125"/>
                  <a:pt x="12700" y="165100"/>
                </a:cubicBezTo>
                <a:cubicBezTo>
                  <a:pt x="12700" y="158075"/>
                  <a:pt x="18375" y="152400"/>
                  <a:pt x="25400" y="152400"/>
                </a:cubicBezTo>
                <a:lnTo>
                  <a:pt x="77351" y="152400"/>
                </a:lnTo>
                <a:cubicBezTo>
                  <a:pt x="87233" y="152400"/>
                  <a:pt x="95250" y="144383"/>
                  <a:pt x="95250" y="134501"/>
                </a:cubicBezTo>
                <a:cubicBezTo>
                  <a:pt x="95250" y="125571"/>
                  <a:pt x="88702" y="118031"/>
                  <a:pt x="79891" y="116761"/>
                </a:cubicBezTo>
                <a:lnTo>
                  <a:pt x="43537" y="111562"/>
                </a:lnTo>
                <a:cubicBezTo>
                  <a:pt x="22185" y="108545"/>
                  <a:pt x="6350" y="90249"/>
                  <a:pt x="6350" y="68699"/>
                </a:cubicBezTo>
                <a:cubicBezTo>
                  <a:pt x="6350" y="44807"/>
                  <a:pt x="25757" y="25400"/>
                  <a:pt x="49649" y="25400"/>
                </a:cubicBezTo>
                <a:lnTo>
                  <a:pt x="53975" y="25400"/>
                </a:lnTo>
                <a:lnTo>
                  <a:pt x="53975" y="952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042C62C-7D62-70FD-D922-493D5EFFED56}"/>
              </a:ext>
            </a:extLst>
          </p:cNvPr>
          <p:cNvSpPr/>
          <p:nvPr/>
        </p:nvSpPr>
        <p:spPr>
          <a:xfrm>
            <a:off x="812359" y="4787234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实用性强</a:t>
            </a: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应对复杂状况的能力更强</a:t>
            </a:r>
            <a:endParaRPr lang="en-US" sz="1600" dirty="0"/>
          </a:p>
        </p:txBody>
      </p:sp>
      <p:pic>
        <p:nvPicPr>
          <p:cNvPr id="14" name="Image 1" descr="https://kimi-web-img.moonshot.cn/img/pic.vjshi.com/496654d10e670960c5a7aa9223089a61ea93ebc0.jpg">
            <a:extLst>
              <a:ext uri="{FF2B5EF4-FFF2-40B4-BE49-F238E27FC236}">
                <a16:creationId xmlns:a16="http://schemas.microsoft.com/office/drawing/2014/main" id="{5FA4138A-E801-F135-347F-B47146E092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56" r="17656"/>
          <a:stretch/>
        </p:blipFill>
        <p:spPr>
          <a:xfrm>
            <a:off x="7264317" y="1396889"/>
            <a:ext cx="4673600" cy="406400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83350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9" y="1676585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核心目标与技术路线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3851" y="2590909"/>
            <a:ext cx="5689600" cy="2590800"/>
          </a:xfrm>
          <a:custGeom>
            <a:avLst/>
            <a:gdLst/>
            <a:ahLst/>
            <a:cxnLst/>
            <a:rect l="l" t="t" r="r" b="b"/>
            <a:pathLst>
              <a:path w="5689600" h="2590800">
                <a:moveTo>
                  <a:pt x="101611" y="0"/>
                </a:moveTo>
                <a:lnTo>
                  <a:pt x="5587989" y="0"/>
                </a:lnTo>
                <a:cubicBezTo>
                  <a:pt x="5644107" y="0"/>
                  <a:pt x="5689600" y="45493"/>
                  <a:pt x="5689600" y="101611"/>
                </a:cubicBezTo>
                <a:lnTo>
                  <a:pt x="5689600" y="2489189"/>
                </a:lnTo>
                <a:cubicBezTo>
                  <a:pt x="5689600" y="2545307"/>
                  <a:pt x="5644107" y="2590800"/>
                  <a:pt x="55879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58508" y="2895566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研究目标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58508" y="355550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77800" y="101600"/>
                </a:moveTo>
                <a:cubicBezTo>
                  <a:pt x="177800" y="59544"/>
                  <a:pt x="143656" y="25400"/>
                  <a:pt x="101600" y="25400"/>
                </a:cubicBezTo>
                <a:cubicBezTo>
                  <a:pt x="59544" y="25400"/>
                  <a:pt x="25400" y="59544"/>
                  <a:pt x="25400" y="101600"/>
                </a:cubicBezTo>
                <a:cubicBezTo>
                  <a:pt x="25400" y="143656"/>
                  <a:pt x="59544" y="177800"/>
                  <a:pt x="101600" y="177800"/>
                </a:cubicBezTo>
                <a:cubicBezTo>
                  <a:pt x="143656" y="177800"/>
                  <a:pt x="177800" y="143656"/>
                  <a:pt x="177800" y="101600"/>
                </a:cubicBezTo>
                <a:close/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  <a:moveTo>
                  <a:pt x="101600" y="133350"/>
                </a:moveTo>
                <a:cubicBezTo>
                  <a:pt x="119123" y="133350"/>
                  <a:pt x="133350" y="119123"/>
                  <a:pt x="133350" y="101600"/>
                </a:cubicBezTo>
                <a:cubicBezTo>
                  <a:pt x="133350" y="84077"/>
                  <a:pt x="119123" y="69850"/>
                  <a:pt x="101600" y="69850"/>
                </a:cubicBezTo>
                <a:cubicBezTo>
                  <a:pt x="84077" y="69850"/>
                  <a:pt x="69850" y="84077"/>
                  <a:pt x="69850" y="101600"/>
                </a:cubicBezTo>
                <a:cubicBezTo>
                  <a:pt x="69850" y="119123"/>
                  <a:pt x="84077" y="133350"/>
                  <a:pt x="101600" y="133350"/>
                </a:cubicBezTo>
                <a:close/>
                <a:moveTo>
                  <a:pt x="101600" y="44450"/>
                </a:moveTo>
                <a:cubicBezTo>
                  <a:pt x="133142" y="44450"/>
                  <a:pt x="158750" y="70058"/>
                  <a:pt x="158750" y="101600"/>
                </a:cubicBezTo>
                <a:cubicBezTo>
                  <a:pt x="158750" y="133142"/>
                  <a:pt x="133142" y="158750"/>
                  <a:pt x="101600" y="158750"/>
                </a:cubicBezTo>
                <a:cubicBezTo>
                  <a:pt x="70058" y="158750"/>
                  <a:pt x="44450" y="133142"/>
                  <a:pt x="44450" y="101600"/>
                </a:cubicBezTo>
                <a:cubicBezTo>
                  <a:pt x="44450" y="70058"/>
                  <a:pt x="70058" y="44450"/>
                  <a:pt x="101600" y="44450"/>
                </a:cubicBezTo>
                <a:close/>
                <a:moveTo>
                  <a:pt x="88900" y="101600"/>
                </a:moveTo>
                <a:cubicBezTo>
                  <a:pt x="88900" y="94591"/>
                  <a:pt x="94591" y="88900"/>
                  <a:pt x="101600" y="88900"/>
                </a:cubicBezTo>
                <a:cubicBezTo>
                  <a:pt x="108609" y="88900"/>
                  <a:pt x="114300" y="94591"/>
                  <a:pt x="114300" y="101600"/>
                </a:cubicBezTo>
                <a:cubicBezTo>
                  <a:pt x="114300" y="108609"/>
                  <a:pt x="108609" y="114300"/>
                  <a:pt x="101600" y="114300"/>
                </a:cubicBezTo>
                <a:cubicBezTo>
                  <a:pt x="94591" y="114300"/>
                  <a:pt x="88900" y="108609"/>
                  <a:pt x="88900" y="101600"/>
                </a:cubicBez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918218" y="3504879"/>
            <a:ext cx="472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阐明孔径-层数对净水效能的影响规律，构建可推广的预测模型。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7708" y="4317415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39700" y="0"/>
                </a:moveTo>
                <a:cubicBezTo>
                  <a:pt x="139700" y="-7025"/>
                  <a:pt x="134025" y="-12700"/>
                  <a:pt x="127000" y="-12700"/>
                </a:cubicBezTo>
                <a:cubicBezTo>
                  <a:pt x="119975" y="-12700"/>
                  <a:pt x="114300" y="-7025"/>
                  <a:pt x="114300" y="0"/>
                </a:cubicBezTo>
                <a:lnTo>
                  <a:pt x="114300" y="25400"/>
                </a:lnTo>
                <a:lnTo>
                  <a:pt x="76200" y="25400"/>
                </a:lnTo>
                <a:cubicBezTo>
                  <a:pt x="55166" y="25400"/>
                  <a:pt x="38100" y="42466"/>
                  <a:pt x="38100" y="63500"/>
                </a:cubicBezTo>
                <a:lnTo>
                  <a:pt x="38100" y="152400"/>
                </a:lnTo>
                <a:cubicBezTo>
                  <a:pt x="38100" y="173434"/>
                  <a:pt x="55166" y="190500"/>
                  <a:pt x="76200" y="190500"/>
                </a:cubicBezTo>
                <a:lnTo>
                  <a:pt x="177800" y="190500"/>
                </a:lnTo>
                <a:cubicBezTo>
                  <a:pt x="198834" y="190500"/>
                  <a:pt x="215900" y="173434"/>
                  <a:pt x="215900" y="152400"/>
                </a:cubicBezTo>
                <a:lnTo>
                  <a:pt x="215900" y="63500"/>
                </a:lnTo>
                <a:cubicBezTo>
                  <a:pt x="215900" y="42466"/>
                  <a:pt x="198834" y="25400"/>
                  <a:pt x="177800" y="25400"/>
                </a:cubicBezTo>
                <a:lnTo>
                  <a:pt x="139700" y="25400"/>
                </a:lnTo>
                <a:lnTo>
                  <a:pt x="139700" y="0"/>
                </a:lnTo>
                <a:close/>
                <a:moveTo>
                  <a:pt x="63500" y="146050"/>
                </a:moveTo>
                <a:cubicBezTo>
                  <a:pt x="63500" y="140772"/>
                  <a:pt x="67747" y="136525"/>
                  <a:pt x="73025" y="136525"/>
                </a:cubicBezTo>
                <a:lnTo>
                  <a:pt x="85725" y="136525"/>
                </a:lnTo>
                <a:cubicBezTo>
                  <a:pt x="91003" y="136525"/>
                  <a:pt x="95250" y="140772"/>
                  <a:pt x="95250" y="146050"/>
                </a:cubicBezTo>
                <a:cubicBezTo>
                  <a:pt x="95250" y="151328"/>
                  <a:pt x="91003" y="155575"/>
                  <a:pt x="85725" y="155575"/>
                </a:cubicBezTo>
                <a:lnTo>
                  <a:pt x="73025" y="155575"/>
                </a:lnTo>
                <a:cubicBezTo>
                  <a:pt x="67747" y="155575"/>
                  <a:pt x="63500" y="151328"/>
                  <a:pt x="63500" y="146050"/>
                </a:cubicBezTo>
                <a:close/>
                <a:moveTo>
                  <a:pt x="111125" y="146050"/>
                </a:moveTo>
                <a:cubicBezTo>
                  <a:pt x="111125" y="140772"/>
                  <a:pt x="115372" y="136525"/>
                  <a:pt x="120650" y="136525"/>
                </a:cubicBezTo>
                <a:lnTo>
                  <a:pt x="133350" y="136525"/>
                </a:lnTo>
                <a:cubicBezTo>
                  <a:pt x="138628" y="136525"/>
                  <a:pt x="142875" y="140772"/>
                  <a:pt x="142875" y="146050"/>
                </a:cubicBezTo>
                <a:cubicBezTo>
                  <a:pt x="142875" y="151328"/>
                  <a:pt x="138628" y="155575"/>
                  <a:pt x="133350" y="155575"/>
                </a:cubicBezTo>
                <a:lnTo>
                  <a:pt x="120650" y="155575"/>
                </a:lnTo>
                <a:cubicBezTo>
                  <a:pt x="115372" y="155575"/>
                  <a:pt x="111125" y="151328"/>
                  <a:pt x="111125" y="146050"/>
                </a:cubicBezTo>
                <a:close/>
                <a:moveTo>
                  <a:pt x="158750" y="146050"/>
                </a:moveTo>
                <a:cubicBezTo>
                  <a:pt x="158750" y="140772"/>
                  <a:pt x="162997" y="136525"/>
                  <a:pt x="168275" y="136525"/>
                </a:cubicBezTo>
                <a:lnTo>
                  <a:pt x="180975" y="136525"/>
                </a:lnTo>
                <a:cubicBezTo>
                  <a:pt x="186253" y="136525"/>
                  <a:pt x="190500" y="140772"/>
                  <a:pt x="190500" y="146050"/>
                </a:cubicBezTo>
                <a:cubicBezTo>
                  <a:pt x="190500" y="151328"/>
                  <a:pt x="186253" y="155575"/>
                  <a:pt x="180975" y="155575"/>
                </a:cubicBezTo>
                <a:lnTo>
                  <a:pt x="168275" y="155575"/>
                </a:lnTo>
                <a:cubicBezTo>
                  <a:pt x="162997" y="155575"/>
                  <a:pt x="158750" y="151328"/>
                  <a:pt x="158750" y="146050"/>
                </a:cubicBezTo>
                <a:close/>
                <a:moveTo>
                  <a:pt x="88900" y="69850"/>
                </a:moveTo>
                <a:cubicBezTo>
                  <a:pt x="99414" y="69850"/>
                  <a:pt x="107950" y="78386"/>
                  <a:pt x="107950" y="88900"/>
                </a:cubicBezTo>
                <a:cubicBezTo>
                  <a:pt x="107950" y="99414"/>
                  <a:pt x="99414" y="107950"/>
                  <a:pt x="88900" y="107950"/>
                </a:cubicBezTo>
                <a:cubicBezTo>
                  <a:pt x="78386" y="107950"/>
                  <a:pt x="69850" y="99414"/>
                  <a:pt x="69850" y="88900"/>
                </a:cubicBezTo>
                <a:cubicBezTo>
                  <a:pt x="69850" y="78386"/>
                  <a:pt x="78386" y="69850"/>
                  <a:pt x="88900" y="69850"/>
                </a:cubicBezTo>
                <a:close/>
                <a:moveTo>
                  <a:pt x="146050" y="88900"/>
                </a:moveTo>
                <a:cubicBezTo>
                  <a:pt x="146050" y="78386"/>
                  <a:pt x="154586" y="69850"/>
                  <a:pt x="165100" y="69850"/>
                </a:cubicBezTo>
                <a:cubicBezTo>
                  <a:pt x="175614" y="69850"/>
                  <a:pt x="184150" y="78386"/>
                  <a:pt x="184150" y="88900"/>
                </a:cubicBezTo>
                <a:cubicBezTo>
                  <a:pt x="184150" y="99414"/>
                  <a:pt x="175614" y="107950"/>
                  <a:pt x="165100" y="107950"/>
                </a:cubicBezTo>
                <a:cubicBezTo>
                  <a:pt x="154586" y="107950"/>
                  <a:pt x="146050" y="99414"/>
                  <a:pt x="146050" y="88900"/>
                </a:cubicBezTo>
                <a:close/>
                <a:moveTo>
                  <a:pt x="25400" y="88900"/>
                </a:moveTo>
                <a:cubicBezTo>
                  <a:pt x="25400" y="81875"/>
                  <a:pt x="19725" y="76200"/>
                  <a:pt x="12700" y="76200"/>
                </a:cubicBezTo>
                <a:cubicBezTo>
                  <a:pt x="5675" y="76200"/>
                  <a:pt x="0" y="81875"/>
                  <a:pt x="0" y="88900"/>
                </a:cubicBezTo>
                <a:lnTo>
                  <a:pt x="0" y="127000"/>
                </a:lnTo>
                <a:cubicBezTo>
                  <a:pt x="0" y="134025"/>
                  <a:pt x="5675" y="139700"/>
                  <a:pt x="12700" y="139700"/>
                </a:cubicBezTo>
                <a:cubicBezTo>
                  <a:pt x="19725" y="139700"/>
                  <a:pt x="25400" y="134025"/>
                  <a:pt x="25400" y="127000"/>
                </a:cubicBezTo>
                <a:lnTo>
                  <a:pt x="25400" y="88900"/>
                </a:lnTo>
                <a:close/>
                <a:moveTo>
                  <a:pt x="241300" y="76200"/>
                </a:moveTo>
                <a:cubicBezTo>
                  <a:pt x="234275" y="76200"/>
                  <a:pt x="228600" y="81875"/>
                  <a:pt x="228600" y="88900"/>
                </a:cubicBezTo>
                <a:lnTo>
                  <a:pt x="228600" y="127000"/>
                </a:lnTo>
                <a:cubicBezTo>
                  <a:pt x="228600" y="134025"/>
                  <a:pt x="234275" y="139700"/>
                  <a:pt x="241300" y="139700"/>
                </a:cubicBezTo>
                <a:cubicBezTo>
                  <a:pt x="248325" y="139700"/>
                  <a:pt x="254000" y="134025"/>
                  <a:pt x="254000" y="127000"/>
                </a:cubicBezTo>
                <a:lnTo>
                  <a:pt x="254000" y="88900"/>
                </a:lnTo>
                <a:cubicBezTo>
                  <a:pt x="254000" y="81875"/>
                  <a:pt x="248325" y="76200"/>
                  <a:pt x="241300" y="76200"/>
                </a:cubicBez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869183" y="4266786"/>
            <a:ext cx="477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引入强化学习实现工艺参数智能优化，形成“虚拟仿真-智能决策-实验验证”闭环框架。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48382" y="2590909"/>
            <a:ext cx="5689600" cy="2387600"/>
          </a:xfrm>
          <a:custGeom>
            <a:avLst/>
            <a:gdLst/>
            <a:ahLst/>
            <a:cxnLst/>
            <a:rect l="l" t="t" r="r" b="b"/>
            <a:pathLst>
              <a:path w="5689600" h="2387600">
                <a:moveTo>
                  <a:pt x="101592" y="0"/>
                </a:moveTo>
                <a:lnTo>
                  <a:pt x="5588008" y="0"/>
                </a:lnTo>
                <a:cubicBezTo>
                  <a:pt x="5644116" y="0"/>
                  <a:pt x="5689600" y="45484"/>
                  <a:pt x="5689600" y="101592"/>
                </a:cubicBezTo>
                <a:lnTo>
                  <a:pt x="5689600" y="2286008"/>
                </a:lnTo>
                <a:cubicBezTo>
                  <a:pt x="5689600" y="2342116"/>
                  <a:pt x="5644116" y="2387600"/>
                  <a:pt x="55880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6553038" y="2895566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技术路线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740506" y="350487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7013447" y="375873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71450" y="0"/>
                </a:moveTo>
                <a:lnTo>
                  <a:pt x="76200" y="0"/>
                </a:lnTo>
                <a:cubicBezTo>
                  <a:pt x="65663" y="0"/>
                  <a:pt x="57150" y="8513"/>
                  <a:pt x="57150" y="19050"/>
                </a:cubicBezTo>
                <a:cubicBezTo>
                  <a:pt x="57150" y="29587"/>
                  <a:pt x="65663" y="38100"/>
                  <a:pt x="76200" y="38100"/>
                </a:cubicBezTo>
                <a:lnTo>
                  <a:pt x="76200" y="128290"/>
                </a:lnTo>
                <a:lnTo>
                  <a:pt x="4465" y="253782"/>
                </a:lnTo>
                <a:cubicBezTo>
                  <a:pt x="1548" y="258961"/>
                  <a:pt x="0" y="264735"/>
                  <a:pt x="0" y="270689"/>
                </a:cubicBezTo>
                <a:cubicBezTo>
                  <a:pt x="0" y="289560"/>
                  <a:pt x="15240" y="304800"/>
                  <a:pt x="34111" y="304800"/>
                </a:cubicBezTo>
                <a:lnTo>
                  <a:pt x="232589" y="304800"/>
                </a:lnTo>
                <a:cubicBezTo>
                  <a:pt x="251400" y="304800"/>
                  <a:pt x="266700" y="289560"/>
                  <a:pt x="266700" y="270689"/>
                </a:cubicBezTo>
                <a:cubicBezTo>
                  <a:pt x="266700" y="264735"/>
                  <a:pt x="265152" y="258901"/>
                  <a:pt x="262235" y="253782"/>
                </a:cubicBezTo>
                <a:lnTo>
                  <a:pt x="190500" y="128290"/>
                </a:lnTo>
                <a:lnTo>
                  <a:pt x="190500" y="38100"/>
                </a:lnTo>
                <a:cubicBezTo>
                  <a:pt x="201037" y="38100"/>
                  <a:pt x="209550" y="29587"/>
                  <a:pt x="209550" y="19050"/>
                </a:cubicBezTo>
                <a:cubicBezTo>
                  <a:pt x="209550" y="8513"/>
                  <a:pt x="201037" y="0"/>
                  <a:pt x="190500" y="0"/>
                </a:cubicBezTo>
                <a:lnTo>
                  <a:pt x="171450" y="0"/>
                </a:lnTo>
                <a:close/>
                <a:moveTo>
                  <a:pt x="114300" y="128290"/>
                </a:moveTo>
                <a:lnTo>
                  <a:pt x="114300" y="38100"/>
                </a:lnTo>
                <a:lnTo>
                  <a:pt x="152400" y="38100"/>
                </a:lnTo>
                <a:lnTo>
                  <a:pt x="152400" y="128290"/>
                </a:lnTo>
                <a:cubicBezTo>
                  <a:pt x="152400" y="134898"/>
                  <a:pt x="154126" y="141446"/>
                  <a:pt x="157401" y="147221"/>
                </a:cubicBezTo>
                <a:lnTo>
                  <a:pt x="182166" y="190500"/>
                </a:lnTo>
                <a:lnTo>
                  <a:pt x="84534" y="190500"/>
                </a:lnTo>
                <a:lnTo>
                  <a:pt x="109299" y="147221"/>
                </a:lnTo>
                <a:cubicBezTo>
                  <a:pt x="112574" y="141446"/>
                  <a:pt x="114300" y="134957"/>
                  <a:pt x="114300" y="12829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6448446" y="4419026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单因素实验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928370" y="39364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8697141" y="350487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8951032" y="375873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529" y="-1488"/>
                </a:moveTo>
                <a:cubicBezTo>
                  <a:pt x="145316" y="-8275"/>
                  <a:pt x="159841" y="-8275"/>
                  <a:pt x="171629" y="-1488"/>
                </a:cubicBezTo>
                <a:lnTo>
                  <a:pt x="276344" y="58936"/>
                </a:lnTo>
                <a:cubicBezTo>
                  <a:pt x="288131" y="65723"/>
                  <a:pt x="295394" y="78343"/>
                  <a:pt x="295394" y="91916"/>
                </a:cubicBezTo>
                <a:lnTo>
                  <a:pt x="295394" y="212765"/>
                </a:lnTo>
                <a:cubicBezTo>
                  <a:pt x="295394" y="226397"/>
                  <a:pt x="288131" y="238958"/>
                  <a:pt x="276344" y="245745"/>
                </a:cubicBezTo>
                <a:lnTo>
                  <a:pt x="171629" y="306288"/>
                </a:lnTo>
                <a:cubicBezTo>
                  <a:pt x="159841" y="313075"/>
                  <a:pt x="145316" y="313075"/>
                  <a:pt x="133529" y="306288"/>
                </a:cubicBezTo>
                <a:lnTo>
                  <a:pt x="28873" y="245864"/>
                </a:lnTo>
                <a:cubicBezTo>
                  <a:pt x="17085" y="239078"/>
                  <a:pt x="9823" y="226457"/>
                  <a:pt x="9823" y="212884"/>
                </a:cubicBezTo>
                <a:lnTo>
                  <a:pt x="9823" y="92035"/>
                </a:lnTo>
                <a:cubicBezTo>
                  <a:pt x="9823" y="78403"/>
                  <a:pt x="17085" y="65842"/>
                  <a:pt x="28873" y="59055"/>
                </a:cubicBezTo>
                <a:lnTo>
                  <a:pt x="133529" y="-1488"/>
                </a:lnTo>
                <a:close/>
                <a:moveTo>
                  <a:pt x="257235" y="212824"/>
                </a:moveTo>
                <a:lnTo>
                  <a:pt x="257235" y="113943"/>
                </a:lnTo>
                <a:lnTo>
                  <a:pt x="171629" y="163354"/>
                </a:lnTo>
                <a:lnTo>
                  <a:pt x="171629" y="262235"/>
                </a:lnTo>
                <a:lnTo>
                  <a:pt x="257235" y="21282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8316216" y="4419026"/>
            <a:ext cx="157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多物理场仿真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973871" y="39364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7B68EE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7"/>
          <p:cNvSpPr/>
          <p:nvPr/>
        </p:nvSpPr>
        <p:spPr>
          <a:xfrm>
            <a:off x="10642978" y="350487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10896870" y="375873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9"/>
          <p:cNvSpPr/>
          <p:nvPr/>
        </p:nvSpPr>
        <p:spPr>
          <a:xfrm>
            <a:off x="10361717" y="4419026"/>
            <a:ext cx="137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强化学习</a:t>
            </a: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0800" y="161234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1702020" y="37560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" y="57150"/>
                </a:moveTo>
                <a:cubicBezTo>
                  <a:pt x="12769" y="57150"/>
                  <a:pt x="0" y="69919"/>
                  <a:pt x="0" y="85725"/>
                </a:cubicBezTo>
                <a:cubicBezTo>
                  <a:pt x="0" y="101531"/>
                  <a:pt x="12769" y="114300"/>
                  <a:pt x="28575" y="114300"/>
                </a:cubicBezTo>
                <a:lnTo>
                  <a:pt x="105995" y="114300"/>
                </a:lnTo>
                <a:cubicBezTo>
                  <a:pt x="116979" y="139571"/>
                  <a:pt x="142161" y="157163"/>
                  <a:pt x="171450" y="157163"/>
                </a:cubicBezTo>
                <a:cubicBezTo>
                  <a:pt x="200739" y="157163"/>
                  <a:pt x="225921" y="139571"/>
                  <a:pt x="236905" y="114300"/>
                </a:cubicBezTo>
                <a:lnTo>
                  <a:pt x="428625" y="114300"/>
                </a:lnTo>
                <a:cubicBezTo>
                  <a:pt x="444431" y="114300"/>
                  <a:pt x="457200" y="101531"/>
                  <a:pt x="457200" y="85725"/>
                </a:cubicBezTo>
                <a:cubicBezTo>
                  <a:pt x="457200" y="69919"/>
                  <a:pt x="444431" y="57150"/>
                  <a:pt x="428625" y="57150"/>
                </a:cubicBezTo>
                <a:lnTo>
                  <a:pt x="236905" y="57150"/>
                </a:lnTo>
                <a:cubicBezTo>
                  <a:pt x="225921" y="31879"/>
                  <a:pt x="200739" y="14288"/>
                  <a:pt x="171450" y="14288"/>
                </a:cubicBezTo>
                <a:cubicBezTo>
                  <a:pt x="142161" y="14288"/>
                  <a:pt x="116979" y="31879"/>
                  <a:pt x="105995" y="57150"/>
                </a:cubicBezTo>
                <a:lnTo>
                  <a:pt x="28575" y="57150"/>
                </a:lnTo>
                <a:close/>
                <a:moveTo>
                  <a:pt x="28575" y="200025"/>
                </a:move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248870" y="257175"/>
                </a:lnTo>
                <a:cubicBezTo>
                  <a:pt x="259854" y="282446"/>
                  <a:pt x="285036" y="300038"/>
                  <a:pt x="314325" y="300038"/>
                </a:cubicBezTo>
                <a:cubicBezTo>
                  <a:pt x="343614" y="300038"/>
                  <a:pt x="368796" y="282446"/>
                  <a:pt x="379780" y="257175"/>
                </a:cubicBez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379780" y="200025"/>
                </a:lnTo>
                <a:cubicBezTo>
                  <a:pt x="368796" y="174754"/>
                  <a:pt x="343614" y="157163"/>
                  <a:pt x="314325" y="157163"/>
                </a:cubicBezTo>
                <a:cubicBezTo>
                  <a:pt x="285036" y="157163"/>
                  <a:pt x="259854" y="174754"/>
                  <a:pt x="248870" y="200025"/>
                </a:cubicBezTo>
                <a:lnTo>
                  <a:pt x="28575" y="200025"/>
                </a:lnTo>
                <a:close/>
                <a:moveTo>
                  <a:pt x="28575" y="342900"/>
                </a:moveTo>
                <a:cubicBezTo>
                  <a:pt x="12769" y="342900"/>
                  <a:pt x="0" y="355669"/>
                  <a:pt x="0" y="371475"/>
                </a:cubicBezTo>
                <a:cubicBezTo>
                  <a:pt x="0" y="387281"/>
                  <a:pt x="12769" y="400050"/>
                  <a:pt x="28575" y="400050"/>
                </a:cubicBezTo>
                <a:lnTo>
                  <a:pt x="77420" y="400050"/>
                </a:lnTo>
                <a:cubicBezTo>
                  <a:pt x="88404" y="425321"/>
                  <a:pt x="113586" y="442913"/>
                  <a:pt x="142875" y="442913"/>
                </a:cubicBezTo>
                <a:cubicBezTo>
                  <a:pt x="172164" y="442913"/>
                  <a:pt x="197346" y="425321"/>
                  <a:pt x="208330" y="400050"/>
                </a:cubicBezTo>
                <a:lnTo>
                  <a:pt x="428625" y="400050"/>
                </a:lnTo>
                <a:cubicBezTo>
                  <a:pt x="444431" y="400050"/>
                  <a:pt x="457200" y="387281"/>
                  <a:pt x="457200" y="371475"/>
                </a:cubicBezTo>
                <a:cubicBezTo>
                  <a:pt x="457200" y="355669"/>
                  <a:pt x="444431" y="342900"/>
                  <a:pt x="428625" y="342900"/>
                </a:cubicBezTo>
                <a:lnTo>
                  <a:pt x="208330" y="342900"/>
                </a:lnTo>
                <a:cubicBezTo>
                  <a:pt x="197346" y="317629"/>
                  <a:pt x="172164" y="300038"/>
                  <a:pt x="142875" y="300038"/>
                </a:cubicBezTo>
                <a:cubicBezTo>
                  <a:pt x="113586" y="300038"/>
                  <a:pt x="88404" y="317629"/>
                  <a:pt x="77420" y="342900"/>
                </a:cubicBezTo>
                <a:lnTo>
                  <a:pt x="28575" y="342900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0" y="1024576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控制变量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1481648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固定层数测孔径，固定孔径测层数，并测试初始水质梯度效应。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646" y="2200701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1676382" y="2437194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05549" y="55721"/>
                </a:moveTo>
                <a:cubicBezTo>
                  <a:pt x="90636" y="50721"/>
                  <a:pt x="82510" y="34469"/>
                  <a:pt x="87511" y="19556"/>
                </a:cubicBezTo>
                <a:cubicBezTo>
                  <a:pt x="92512" y="4643"/>
                  <a:pt x="108674" y="-3483"/>
                  <a:pt x="123676" y="1429"/>
                </a:cubicBezTo>
                <a:lnTo>
                  <a:pt x="224582" y="35094"/>
                </a:lnTo>
                <a:cubicBezTo>
                  <a:pt x="236994" y="14109"/>
                  <a:pt x="259943" y="0"/>
                  <a:pt x="286107" y="0"/>
                </a:cubicBezTo>
                <a:cubicBezTo>
                  <a:pt x="325576" y="0"/>
                  <a:pt x="357545" y="31968"/>
                  <a:pt x="357545" y="71438"/>
                </a:cubicBezTo>
                <a:cubicBezTo>
                  <a:pt x="357545" y="74116"/>
                  <a:pt x="357366" y="76706"/>
                  <a:pt x="357098" y="79296"/>
                </a:cubicBezTo>
                <a:lnTo>
                  <a:pt x="466576" y="115818"/>
                </a:lnTo>
                <a:cubicBezTo>
                  <a:pt x="481578" y="120819"/>
                  <a:pt x="489615" y="136981"/>
                  <a:pt x="484614" y="151983"/>
                </a:cubicBezTo>
                <a:cubicBezTo>
                  <a:pt x="479614" y="166985"/>
                  <a:pt x="463451" y="175022"/>
                  <a:pt x="448449" y="170021"/>
                </a:cubicBezTo>
                <a:lnTo>
                  <a:pt x="327452" y="129659"/>
                </a:lnTo>
                <a:cubicBezTo>
                  <a:pt x="323433" y="132517"/>
                  <a:pt x="319147" y="134928"/>
                  <a:pt x="314593" y="136981"/>
                </a:cubicBezTo>
                <a:lnTo>
                  <a:pt x="314593" y="428714"/>
                </a:lnTo>
                <a:cubicBezTo>
                  <a:pt x="314593" y="444520"/>
                  <a:pt x="301823" y="457289"/>
                  <a:pt x="286018" y="457289"/>
                </a:cubicBezTo>
                <a:lnTo>
                  <a:pt x="114568" y="457289"/>
                </a:lnTo>
                <a:cubicBezTo>
                  <a:pt x="98762" y="457289"/>
                  <a:pt x="85993" y="444520"/>
                  <a:pt x="85993" y="428714"/>
                </a:cubicBezTo>
                <a:cubicBezTo>
                  <a:pt x="85993" y="412909"/>
                  <a:pt x="98762" y="400139"/>
                  <a:pt x="114568" y="400139"/>
                </a:cubicBezTo>
                <a:lnTo>
                  <a:pt x="257443" y="400139"/>
                </a:lnTo>
                <a:lnTo>
                  <a:pt x="257443" y="136981"/>
                </a:lnTo>
                <a:cubicBezTo>
                  <a:pt x="238691" y="128766"/>
                  <a:pt x="224224" y="112871"/>
                  <a:pt x="217974" y="93226"/>
                </a:cubicBezTo>
                <a:lnTo>
                  <a:pt x="105549" y="55721"/>
                </a:lnTo>
                <a:close/>
                <a:moveTo>
                  <a:pt x="179308" y="257175"/>
                </a:moveTo>
                <a:lnTo>
                  <a:pt x="114568" y="146268"/>
                </a:lnTo>
                <a:lnTo>
                  <a:pt x="49917" y="257175"/>
                </a:lnTo>
                <a:lnTo>
                  <a:pt x="179308" y="257175"/>
                </a:lnTo>
                <a:close/>
                <a:moveTo>
                  <a:pt x="114657" y="342900"/>
                </a:moveTo>
                <a:cubicBezTo>
                  <a:pt x="58489" y="342900"/>
                  <a:pt x="11787" y="312539"/>
                  <a:pt x="2143" y="272445"/>
                </a:cubicBezTo>
                <a:cubicBezTo>
                  <a:pt x="-179" y="262622"/>
                  <a:pt x="3036" y="252532"/>
                  <a:pt x="8126" y="243780"/>
                </a:cubicBezTo>
                <a:lnTo>
                  <a:pt x="93137" y="98048"/>
                </a:lnTo>
                <a:cubicBezTo>
                  <a:pt x="97601" y="90368"/>
                  <a:pt x="105817" y="85725"/>
                  <a:pt x="114657" y="85725"/>
                </a:cubicBezTo>
                <a:cubicBezTo>
                  <a:pt x="123498" y="85725"/>
                  <a:pt x="131713" y="90458"/>
                  <a:pt x="136178" y="98048"/>
                </a:cubicBezTo>
                <a:lnTo>
                  <a:pt x="221188" y="243780"/>
                </a:lnTo>
                <a:cubicBezTo>
                  <a:pt x="226278" y="252532"/>
                  <a:pt x="229493" y="262622"/>
                  <a:pt x="227171" y="272445"/>
                </a:cubicBezTo>
                <a:cubicBezTo>
                  <a:pt x="217527" y="312450"/>
                  <a:pt x="170825" y="342900"/>
                  <a:pt x="114657" y="342900"/>
                </a:cubicBezTo>
                <a:close/>
                <a:moveTo>
                  <a:pt x="456486" y="260568"/>
                </a:moveTo>
                <a:lnTo>
                  <a:pt x="391835" y="371475"/>
                </a:lnTo>
                <a:lnTo>
                  <a:pt x="521226" y="371475"/>
                </a:lnTo>
                <a:lnTo>
                  <a:pt x="456575" y="260568"/>
                </a:lnTo>
                <a:close/>
                <a:moveTo>
                  <a:pt x="569000" y="386745"/>
                </a:moveTo>
                <a:cubicBezTo>
                  <a:pt x="559356" y="426839"/>
                  <a:pt x="512653" y="457200"/>
                  <a:pt x="456486" y="457200"/>
                </a:cubicBezTo>
                <a:cubicBezTo>
                  <a:pt x="400318" y="457200"/>
                  <a:pt x="353616" y="426839"/>
                  <a:pt x="343972" y="386745"/>
                </a:cubicBezTo>
                <a:cubicBezTo>
                  <a:pt x="341650" y="376922"/>
                  <a:pt x="344865" y="366832"/>
                  <a:pt x="349954" y="358080"/>
                </a:cubicBezTo>
                <a:lnTo>
                  <a:pt x="434965" y="212348"/>
                </a:lnTo>
                <a:cubicBezTo>
                  <a:pt x="439430" y="204668"/>
                  <a:pt x="447645" y="200025"/>
                  <a:pt x="456486" y="200025"/>
                </a:cubicBezTo>
                <a:cubicBezTo>
                  <a:pt x="465326" y="200025"/>
                  <a:pt x="473541" y="204758"/>
                  <a:pt x="478006" y="212348"/>
                </a:cubicBezTo>
                <a:lnTo>
                  <a:pt x="563017" y="358080"/>
                </a:lnTo>
                <a:cubicBezTo>
                  <a:pt x="568107" y="366832"/>
                  <a:pt x="571321" y="376922"/>
                  <a:pt x="569000" y="386745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31512" y="3086161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统一条件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85512" y="3543233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统一原水20分、体积20mL、一次性注水，并严控压实度与侧漏。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1600" y="4686349"/>
            <a:ext cx="3759200" cy="2032000"/>
          </a:xfrm>
          <a:custGeom>
            <a:avLst/>
            <a:gdLst/>
            <a:ahLst/>
            <a:cxnLst/>
            <a:rect l="l" t="t" r="r" b="b"/>
            <a:pathLst>
              <a:path w="3759200" h="20320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1930400"/>
                </a:lnTo>
                <a:cubicBezTo>
                  <a:pt x="3759200" y="1986475"/>
                  <a:pt x="3713675" y="2032000"/>
                  <a:pt x="3657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10"/>
          <p:cNvSpPr/>
          <p:nvPr/>
        </p:nvSpPr>
        <p:spPr>
          <a:xfrm>
            <a:off x="1809815" y="4900724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23153" y="59650"/>
                </a:moveTo>
                <a:cubicBezTo>
                  <a:pt x="232440" y="46881"/>
                  <a:pt x="229582" y="29021"/>
                  <a:pt x="216813" y="19735"/>
                </a:cubicBezTo>
                <a:cubicBezTo>
                  <a:pt x="204043" y="10448"/>
                  <a:pt x="186184" y="13305"/>
                  <a:pt x="176897" y="26075"/>
                </a:cubicBezTo>
                <a:lnTo>
                  <a:pt x="82242" y="156180"/>
                </a:lnTo>
                <a:lnTo>
                  <a:pt x="48756" y="122694"/>
                </a:lnTo>
                <a:cubicBezTo>
                  <a:pt x="37594" y="111532"/>
                  <a:pt x="19467" y="111532"/>
                  <a:pt x="8305" y="122694"/>
                </a:cubicBezTo>
                <a:cubicBezTo>
                  <a:pt x="-2857" y="133856"/>
                  <a:pt x="-2857" y="151983"/>
                  <a:pt x="8305" y="163145"/>
                </a:cubicBezTo>
                <a:lnTo>
                  <a:pt x="65455" y="220295"/>
                </a:lnTo>
                <a:cubicBezTo>
                  <a:pt x="71348" y="226189"/>
                  <a:pt x="79564" y="229225"/>
                  <a:pt x="87868" y="228600"/>
                </a:cubicBezTo>
                <a:cubicBezTo>
                  <a:pt x="96173" y="227975"/>
                  <a:pt x="103852" y="223689"/>
                  <a:pt x="108764" y="216902"/>
                </a:cubicBezTo>
                <a:lnTo>
                  <a:pt x="223064" y="59740"/>
                </a:lnTo>
                <a:close/>
                <a:moveTo>
                  <a:pt x="337453" y="181094"/>
                </a:moveTo>
                <a:cubicBezTo>
                  <a:pt x="346740" y="168325"/>
                  <a:pt x="343882" y="150465"/>
                  <a:pt x="331113" y="141178"/>
                </a:cubicBezTo>
                <a:cubicBezTo>
                  <a:pt x="318343" y="131891"/>
                  <a:pt x="300484" y="134749"/>
                  <a:pt x="291197" y="147518"/>
                </a:cubicBezTo>
                <a:lnTo>
                  <a:pt x="139392" y="356205"/>
                </a:lnTo>
                <a:lnTo>
                  <a:pt x="77331" y="294144"/>
                </a:lnTo>
                <a:cubicBezTo>
                  <a:pt x="66169" y="282982"/>
                  <a:pt x="48042" y="282982"/>
                  <a:pt x="36880" y="294144"/>
                </a:cubicBezTo>
                <a:cubicBezTo>
                  <a:pt x="25717" y="305306"/>
                  <a:pt x="25717" y="323433"/>
                  <a:pt x="36880" y="334595"/>
                </a:cubicBezTo>
                <a:lnTo>
                  <a:pt x="122605" y="420320"/>
                </a:lnTo>
                <a:cubicBezTo>
                  <a:pt x="128498" y="426214"/>
                  <a:pt x="136714" y="429250"/>
                  <a:pt x="145018" y="428625"/>
                </a:cubicBezTo>
                <a:cubicBezTo>
                  <a:pt x="153323" y="428000"/>
                  <a:pt x="161002" y="423714"/>
                  <a:pt x="165914" y="416927"/>
                </a:cubicBezTo>
                <a:lnTo>
                  <a:pt x="337364" y="181183"/>
                </a:ln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50646" y="5549691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数据筛选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04646" y="6006763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定义“好/正常/坏值”并加权过滤，确保用于建模的数据高信度。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-4114954" y="4280077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使用“水侦探”检测笔获取综合水质得分</a:t>
            </a:r>
            <a:endParaRPr lang="en-US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26101C0-255A-4D4A-915F-56BB279094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3881" y="280068"/>
            <a:ext cx="5455746" cy="286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D686C65-8B48-5672-49F1-DB8EE56EB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049" y="3426767"/>
            <a:ext cx="4282701" cy="3225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9" y="99062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关键现象与反常点发现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3851" y="1803333"/>
            <a:ext cx="5740400" cy="193040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456896" y="2311566"/>
            <a:ext cx="584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反常点：5μm效率抬升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6896" y="2717657"/>
            <a:ext cx="533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孔径与截留效率总体负相关，但在5μm处出现效率异常抬升，为模型修正提供关键数据点。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97399" y="1803333"/>
            <a:ext cx="5740400" cy="193040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400445" y="2438491"/>
            <a:ext cx="584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深度过滤效应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00445" y="2844583"/>
            <a:ext cx="533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6层PP棉曲线下降更缓，验证了</a:t>
            </a:r>
            <a:r>
              <a:rPr lang="en-US" sz="1400" dirty="0">
                <a:solidFill>
                  <a:srgbClr val="4A90E2"/>
                </a:solidFill>
                <a:highlight>
                  <a:srgbClr val="87CEEB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深度过滤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的补偿效应。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3851" y="3936816"/>
            <a:ext cx="5740400" cy="193040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456896" y="4571974"/>
            <a:ext cx="584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压实度影响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6896" y="4978064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梯度压实导致实际孔径缩小，成为重要的误差来源和控制变量。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7399" y="3936816"/>
            <a:ext cx="5740400" cy="1930400"/>
          </a:xfrm>
          <a:custGeom>
            <a:avLst/>
            <a:gdLst/>
            <a:ahLst/>
            <a:cxnLst/>
            <a:rect l="l" t="t" r="r" b="b"/>
            <a:pathLst>
              <a:path w="5740400" h="19304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1828803"/>
                </a:lnTo>
                <a:cubicBezTo>
                  <a:pt x="5740400" y="1884913"/>
                  <a:pt x="5694913" y="1930400"/>
                  <a:pt x="5638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7CEEB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6400445" y="4571974"/>
            <a:ext cx="584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检测时间偏差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00445" y="4978064"/>
            <a:ext cx="584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检测笔静置30秒后，分数可虚高30分，揭示了检测机制的局限性。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1030</Words>
  <Application>Microsoft Office PowerPoint</Application>
  <PresentationFormat>宽屏</PresentationFormat>
  <Paragraphs>166</Paragraphs>
  <Slides>25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华文楷体</vt:lpstr>
      <vt:lpstr>等线</vt:lpstr>
      <vt:lpstr>Arial</vt:lpstr>
      <vt:lpstr>Noto Sans SC</vt:lpstr>
      <vt:lpstr>宋体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PP棉净水×强化学习结题报告</dc:title>
  <dc:subject>PP棉净水×强化学习结题报告</dc:subject>
  <dc:creator>Kimi</dc:creator>
  <cp:lastModifiedBy>Halpha1st</cp:lastModifiedBy>
  <cp:revision>6</cp:revision>
  <dcterms:created xsi:type="dcterms:W3CDTF">2025-10-14T15:44:00Z</dcterms:created>
  <dcterms:modified xsi:type="dcterms:W3CDTF">2025-10-17T16:35:57Z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{"Label":"PP棉净水×强化学习结题报告","ContentProducer":"001191110108MACG2KBH8F10000","ProduceID":"d3n6l0uf5ku2surbnkvg","ReservedCode1":"","ContentPropagator":"001191110108MACG2KBH8F20000","PropagateID":"d3n6l0uf5ku2surbnkvg","ReservedCode2":""}</vt:lpwstr>
  </property>
</Properties>
</file>